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2" r:id="rId2"/>
    <p:sldId id="264" r:id="rId3"/>
    <p:sldId id="304" r:id="rId4"/>
    <p:sldId id="305" r:id="rId5"/>
    <p:sldId id="272" r:id="rId6"/>
    <p:sldId id="287" r:id="rId7"/>
    <p:sldId id="269" r:id="rId8"/>
    <p:sldId id="298" r:id="rId9"/>
    <p:sldId id="270" r:id="rId10"/>
    <p:sldId id="285" r:id="rId11"/>
    <p:sldId id="284" r:id="rId12"/>
    <p:sldId id="290" r:id="rId13"/>
    <p:sldId id="289" r:id="rId14"/>
    <p:sldId id="281" r:id="rId15"/>
    <p:sldId id="283" r:id="rId16"/>
    <p:sldId id="294" r:id="rId17"/>
    <p:sldId id="271" r:id="rId18"/>
    <p:sldId id="293" r:id="rId19"/>
    <p:sldId id="296" r:id="rId20"/>
    <p:sldId id="279" r:id="rId21"/>
    <p:sldId id="297" r:id="rId22"/>
    <p:sldId id="278" r:id="rId23"/>
    <p:sldId id="29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86131" autoAdjust="0"/>
  </p:normalViewPr>
  <p:slideViewPr>
    <p:cSldViewPr>
      <p:cViewPr varScale="1">
        <p:scale>
          <a:sx n="63" d="100"/>
          <a:sy n="63" d="100"/>
        </p:scale>
        <p:origin x="17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04DA3-203A-4B6E-A115-52FB1B108BCF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3FCD1-D93D-4E39-AED9-AC63A5B56A3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814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C968A0-C4C4-4851-8FD5-0E0174ADF6FA}" type="datetimeFigureOut">
              <a:rPr lang="ru-RU" smtClean="0"/>
              <a:pPr/>
              <a:t>14.04.2021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9DF6D-1B7B-4F55-82E3-72D322191105}" type="slidenum">
              <a:rPr lang="ru-RU" smtClean="0"/>
              <a:pPr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6501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9DF6D-1B7B-4F55-82E3-72D322191105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8034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Проект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9DF6D-1B7B-4F55-82E3-72D322191105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2198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16E4E-BAF9-441D-A840-650E8AEA0761}" type="datetimeFigureOut">
              <a:rPr lang="ru-RU" smtClean="0"/>
              <a:pPr/>
              <a:t>14.04.2021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D04D3-37E1-4FDA-A838-E539A5FE7A0C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16E4E-BAF9-441D-A840-650E8AEA0761}" type="datetimeFigureOut">
              <a:rPr lang="ru-RU" smtClean="0"/>
              <a:pPr/>
              <a:t>14.04.2021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D04D3-37E1-4FDA-A838-E539A5FE7A0C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16E4E-BAF9-441D-A840-650E8AEA0761}" type="datetimeFigureOut">
              <a:rPr lang="ru-RU" smtClean="0"/>
              <a:pPr/>
              <a:t>14.04.2021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D04D3-37E1-4FDA-A838-E539A5FE7A0C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4/14/2021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‹№›</a:t>
            </a:fld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7950" y="115951"/>
            <a:ext cx="8928100" cy="1512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66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227701" y="2461005"/>
            <a:ext cx="3269615" cy="3465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66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4/14/2021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‹№›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16E4E-BAF9-441D-A840-650E8AEA0761}" type="datetimeFigureOut">
              <a:rPr lang="ru-RU" smtClean="0"/>
              <a:pPr/>
              <a:t>14.04.2021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D04D3-37E1-4FDA-A838-E539A5FE7A0C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16E4E-BAF9-441D-A840-650E8AEA0761}" type="datetimeFigureOut">
              <a:rPr lang="ru-RU" smtClean="0"/>
              <a:pPr/>
              <a:t>14.04.2021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D04D3-37E1-4FDA-A838-E539A5FE7A0C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16E4E-BAF9-441D-A840-650E8AEA0761}" type="datetimeFigureOut">
              <a:rPr lang="ru-RU" smtClean="0"/>
              <a:pPr/>
              <a:t>14.04.2021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D04D3-37E1-4FDA-A838-E539A5FE7A0C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16E4E-BAF9-441D-A840-650E8AEA0761}" type="datetimeFigureOut">
              <a:rPr lang="ru-RU" smtClean="0"/>
              <a:pPr/>
              <a:t>14.04.2021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D04D3-37E1-4FDA-A838-E539A5FE7A0C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16E4E-BAF9-441D-A840-650E8AEA0761}" type="datetimeFigureOut">
              <a:rPr lang="ru-RU" smtClean="0"/>
              <a:pPr/>
              <a:t>14.04.2021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D04D3-37E1-4FDA-A838-E539A5FE7A0C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16E4E-BAF9-441D-A840-650E8AEA0761}" type="datetimeFigureOut">
              <a:rPr lang="ru-RU" smtClean="0"/>
              <a:pPr/>
              <a:t>14.04.2021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D04D3-37E1-4FDA-A838-E539A5FE7A0C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16E4E-BAF9-441D-A840-650E8AEA0761}" type="datetimeFigureOut">
              <a:rPr lang="ru-RU" smtClean="0"/>
              <a:pPr/>
              <a:t>14.04.2021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D04D3-37E1-4FDA-A838-E539A5FE7A0C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16E4E-BAF9-441D-A840-650E8AEA0761}" type="datetimeFigureOut">
              <a:rPr lang="ru-RU" smtClean="0"/>
              <a:pPr/>
              <a:t>14.04.2021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D04D3-37E1-4FDA-A838-E539A5FE7A0C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16E4E-BAF9-441D-A840-650E8AEA0761}" type="datetimeFigureOut">
              <a:rPr lang="ru-RU" smtClean="0"/>
              <a:pPr/>
              <a:t>14.04.2021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D04D3-37E1-4FDA-A838-E539A5FE7A0C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s.gov.ua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rm@drs.gov.ua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 marR="541020" algn="r">
              <a:lnSpc>
                <a:spcPct val="100000"/>
              </a:lnSpc>
              <a:spcBef>
                <a:spcPts val="1205"/>
              </a:spcBef>
            </a:pPr>
            <a:r>
              <a:rPr sz="1400" dirty="0">
                <a:latin typeface="Arial"/>
                <a:cs typeface="Arial"/>
              </a:rPr>
              <a:t>1</a:t>
            </a:r>
          </a:p>
        </p:txBody>
      </p:sp>
      <p:sp>
        <p:nvSpPr>
          <p:cNvPr id="3" name="object 3"/>
          <p:cNvSpPr/>
          <p:nvPr/>
        </p:nvSpPr>
        <p:spPr>
          <a:xfrm>
            <a:off x="-1" y="0"/>
            <a:ext cx="9144000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pPr algn="ctr"/>
            <a:r>
              <a:rPr lang="uk-UA" sz="4400" b="1" dirty="0"/>
              <a:t>  Прийняття регуляторних актів </a:t>
            </a:r>
            <a:r>
              <a:rPr lang="uk-UA" sz="3600" b="1" dirty="0"/>
              <a:t>органами місцевого самоврядування</a:t>
            </a:r>
          </a:p>
          <a:p>
            <a:pPr algn="ctr"/>
            <a:endParaRPr lang="uk-UA" sz="2500" b="1" dirty="0"/>
          </a:p>
        </p:txBody>
      </p:sp>
      <p:sp>
        <p:nvSpPr>
          <p:cNvPr id="10" name="object 10"/>
          <p:cNvSpPr/>
          <p:nvPr/>
        </p:nvSpPr>
        <p:spPr>
          <a:xfrm>
            <a:off x="7056501" y="0"/>
            <a:ext cx="2087498" cy="1927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3275856" y="6165304"/>
            <a:ext cx="338437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uk-UA" b="1" spc="-5" dirty="0">
                <a:latin typeface="Arial"/>
                <a:cs typeface="Arial"/>
              </a:rPr>
              <a:t>Івано-Франківськ </a:t>
            </a:r>
            <a:r>
              <a:rPr lang="uk-UA" b="1" spc="-5">
                <a:latin typeface="Arial"/>
                <a:cs typeface="Arial"/>
              </a:rPr>
              <a:t>- 2021</a:t>
            </a:r>
            <a:endParaRPr b="1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3200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Ст. 7 Закону України «Про засади державної регуляторної політики у сфері господарської діяльності»: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uk-UA" sz="3200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 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uk-UA" sz="3200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		До </a:t>
            </a:r>
            <a:r>
              <a:rPr lang="uk-UA" sz="32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15 грудня </a:t>
            </a:r>
            <a:r>
              <a:rPr lang="uk-UA" sz="3200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– скласти та затвердити план;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uk-UA" sz="3200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 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uk-UA" sz="3200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		До </a:t>
            </a:r>
            <a:r>
              <a:rPr lang="uk-UA" sz="32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25 грудня </a:t>
            </a:r>
            <a:r>
              <a:rPr lang="uk-UA" sz="3200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– оприлюднити план.</a:t>
            </a:r>
            <a:endParaRPr sz="32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988820" y="6094476"/>
            <a:ext cx="5303520" cy="2880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367690" y="0"/>
            <a:ext cx="809274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1400" i="1" spc="-5" dirty="0">
              <a:solidFill>
                <a:srgbClr val="000066"/>
              </a:solidFill>
              <a:cs typeface="Calibri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chemeClr val="tx2">
                    <a:lumMod val="50000"/>
                  </a:schemeClr>
                </a:solidFill>
              </a:rPr>
              <a:t>1. Планування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930226"/>
          </a:xfrm>
        </p:spPr>
        <p:txBody>
          <a:bodyPr>
            <a:no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uk-UA" altLang="ru-RU" sz="2800" b="1" dirty="0">
                <a:solidFill>
                  <a:schemeClr val="tx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ПЛАН </a:t>
            </a:r>
            <a:r>
              <a:rPr lang="ru-RU" altLang="ru-RU" sz="2800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altLang="ru-RU" sz="2800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r>
              <a:rPr lang="uk-UA" altLang="ru-RU" sz="2800" dirty="0">
                <a:solidFill>
                  <a:schemeClr val="tx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діяльності з підготовки проектів регуляторних актів _____________________  адміністрації</a:t>
            </a:r>
            <a:r>
              <a:rPr lang="ru-RU" altLang="ru-RU" sz="2800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altLang="ru-RU" sz="2800" dirty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r>
              <a:rPr lang="uk-UA" altLang="ru-RU" sz="2800" dirty="0">
                <a:solidFill>
                  <a:schemeClr val="tx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на 202</a:t>
            </a:r>
            <a:r>
              <a:rPr lang="en-US" altLang="ru-RU" sz="2800" dirty="0">
                <a:solidFill>
                  <a:schemeClr val="tx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uk-UA" altLang="ru-RU" sz="2800" dirty="0">
                <a:solidFill>
                  <a:schemeClr val="tx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рік</a:t>
            </a:r>
            <a:endParaRPr lang="ru-RU" altLang="ru-RU" sz="2800" dirty="0">
              <a:solidFill>
                <a:schemeClr val="tx2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597487"/>
              </p:ext>
            </p:extLst>
          </p:nvPr>
        </p:nvGraphicFramePr>
        <p:xfrm>
          <a:off x="179513" y="2420888"/>
          <a:ext cx="8784975" cy="40324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5384">
                  <a:extLst>
                    <a:ext uri="{9D8B030D-6E8A-4147-A177-3AD203B41FA5}">
                      <a16:colId xmlns:a16="http://schemas.microsoft.com/office/drawing/2014/main" val="1242883123"/>
                    </a:ext>
                  </a:extLst>
                </a:gridCol>
                <a:gridCol w="1186501">
                  <a:extLst>
                    <a:ext uri="{9D8B030D-6E8A-4147-A177-3AD203B41FA5}">
                      <a16:colId xmlns:a16="http://schemas.microsoft.com/office/drawing/2014/main" val="3663806166"/>
                    </a:ext>
                  </a:extLst>
                </a:gridCol>
                <a:gridCol w="1411146">
                  <a:extLst>
                    <a:ext uri="{9D8B030D-6E8A-4147-A177-3AD203B41FA5}">
                      <a16:colId xmlns:a16="http://schemas.microsoft.com/office/drawing/2014/main" val="1956243255"/>
                    </a:ext>
                  </a:extLst>
                </a:gridCol>
                <a:gridCol w="2468199">
                  <a:extLst>
                    <a:ext uri="{9D8B030D-6E8A-4147-A177-3AD203B41FA5}">
                      <a16:colId xmlns:a16="http://schemas.microsoft.com/office/drawing/2014/main" val="3037766156"/>
                    </a:ext>
                  </a:extLst>
                </a:gridCol>
                <a:gridCol w="1481382">
                  <a:extLst>
                    <a:ext uri="{9D8B030D-6E8A-4147-A177-3AD203B41FA5}">
                      <a16:colId xmlns:a16="http://schemas.microsoft.com/office/drawing/2014/main" val="2811899173"/>
                    </a:ext>
                  </a:extLst>
                </a:gridCol>
                <a:gridCol w="1892363">
                  <a:extLst>
                    <a:ext uri="{9D8B030D-6E8A-4147-A177-3AD203B41FA5}">
                      <a16:colId xmlns:a16="http://schemas.microsoft.com/office/drawing/2014/main" val="1836143919"/>
                    </a:ext>
                  </a:extLst>
                </a:gridCol>
              </a:tblGrid>
              <a:tr h="23581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№ 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з/п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29" marR="561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Визначення виду проекту регуляторного акта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29" marR="561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Назва проекту регуляторного акта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29" marR="561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Цілі прийняття регуляторного акт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29" marR="561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Строки підготовки проектів регуляторних актів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29" marR="561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Найменування органів та підрозділів, відповідальних за розроблення проектів регуляторних актів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29" marR="56129" marT="0" marB="0"/>
                </a:tc>
                <a:extLst>
                  <a:ext uri="{0D108BD9-81ED-4DB2-BD59-A6C34878D82A}">
                    <a16:rowId xmlns:a16="http://schemas.microsoft.com/office/drawing/2014/main" val="1923200123"/>
                  </a:ext>
                </a:extLst>
              </a:tr>
              <a:tr h="16742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1.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29" marR="561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  <a:latin typeface="+mn-lt"/>
                        </a:rPr>
                        <a:t>Розпорядження __________  адміністрації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29" marR="561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  <a:latin typeface="+mn-lt"/>
                        </a:rPr>
                        <a:t>Про затвердження Положення про ___________ 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29" marR="561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  <a:latin typeface="+mn-lt"/>
                        </a:rPr>
                        <a:t>Виконання вимог Закону України ______________     та встановлення порядку, передбаченого _______________________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29" marR="561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  <a:latin typeface="+mn-lt"/>
                        </a:rPr>
                        <a:t>ІІ квартал </a:t>
                      </a:r>
                      <a:r>
                        <a:rPr lang="en-US" sz="1500" dirty="0">
                          <a:effectLst/>
                          <a:latin typeface="+mn-lt"/>
                        </a:rPr>
                        <a:t>______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29" marR="561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  <a:latin typeface="+mn-lt"/>
                        </a:rPr>
                        <a:t>Управління</a:t>
                      </a:r>
                      <a:r>
                        <a:rPr lang="uk-UA" sz="15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uk-UA" sz="1500" dirty="0">
                          <a:effectLst/>
                          <a:latin typeface="+mn-lt"/>
                        </a:rPr>
                        <a:t>економіки_________   адміністрації</a:t>
                      </a:r>
                      <a:endParaRPr lang="ru-RU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129" marR="56129" marT="0" marB="0"/>
                </a:tc>
                <a:extLst>
                  <a:ext uri="{0D108BD9-81ED-4DB2-BD59-A6C34878D82A}">
                    <a16:rowId xmlns:a16="http://schemas.microsoft.com/office/drawing/2014/main" val="188923887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367690" y="0"/>
            <a:ext cx="8164750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endParaRPr lang="ru-RU" sz="1400" dirty="0">
              <a:cs typeface="Calibri"/>
            </a:endParaRPr>
          </a:p>
          <a:p>
            <a:pPr marL="12700">
              <a:lnSpc>
                <a:spcPct val="100000"/>
              </a:lnSpc>
            </a:pPr>
            <a:endParaRPr lang="ru-RU" sz="1400" dirty="0">
              <a:cs typeface="Calibri"/>
            </a:endParaRPr>
          </a:p>
          <a:p>
            <a:pPr marL="12700">
              <a:lnSpc>
                <a:spcPct val="100000"/>
              </a:lnSpc>
            </a:pPr>
            <a:endParaRPr lang="ru-RU" sz="1400" dirty="0">
              <a:cs typeface="Calibri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uk-UA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uk-UA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b="1" dirty="0">
                <a:solidFill>
                  <a:schemeClr val="tx2">
                    <a:lumMod val="50000"/>
                  </a:schemeClr>
                </a:solidFill>
              </a:rPr>
              <a:t>2. Підготовка проекту РА та АРВ</a:t>
            </a:r>
            <a:br>
              <a:rPr lang="uk-UA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3100" i="1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</a:rPr>
              <a:t>стаття 4 та 8 Закону</a:t>
            </a:r>
            <a:r>
              <a:rPr lang="uk-UA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9512" y="1772816"/>
            <a:ext cx="3816424" cy="31683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АРВ</a:t>
            </a:r>
            <a:r>
              <a:rPr lang="uk-UA" sz="24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– інформативно-аналітичний </a:t>
            </a:r>
            <a:r>
              <a:rPr lang="uk-UA" sz="24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документ</a:t>
            </a:r>
            <a:r>
              <a:rPr lang="uk-UA" sz="24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, який розробляється відповідно до постанови КМУ від 11.03.2004 № 308 (із змінами від 16.12.2015 № 1151) та </a:t>
            </a:r>
            <a:r>
              <a:rPr lang="uk-UA" sz="24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об</a:t>
            </a:r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ґ</a:t>
            </a:r>
            <a:r>
              <a:rPr lang="uk-UA" sz="24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рунтовує</a:t>
            </a:r>
            <a:r>
              <a:rPr lang="uk-UA" sz="24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:</a:t>
            </a:r>
            <a:endParaRPr lang="ru-RU" sz="2400" dirty="0">
              <a:solidFill>
                <a:schemeClr val="tx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20073" y="1211134"/>
            <a:ext cx="3834330" cy="113774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Необхідність державного регулювання</a:t>
            </a:r>
            <a:endParaRPr lang="ru-RU" sz="2400" b="1" dirty="0">
              <a:solidFill>
                <a:schemeClr val="tx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220072" y="2708920"/>
            <a:ext cx="3858035" cy="1368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Відповідність </a:t>
            </a:r>
            <a:r>
              <a:rPr lang="uk-UA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РА </a:t>
            </a:r>
            <a:r>
              <a:rPr lang="uk-UA" sz="24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принципам державної регуляторної політики (ст.4)</a:t>
            </a:r>
            <a:endParaRPr lang="ru-RU" sz="2400" b="1" dirty="0">
              <a:solidFill>
                <a:schemeClr val="tx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220073" y="4422960"/>
            <a:ext cx="3858034" cy="19145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Досягнення максимально можливих  позитивних результатів за рахунок мінімально необхідних витрат</a:t>
            </a:r>
            <a:endParaRPr lang="ru-RU" sz="2400" b="1" dirty="0">
              <a:solidFill>
                <a:schemeClr val="tx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cxnSp>
        <p:nvCxnSpPr>
          <p:cNvPr id="20" name="Прямая соединительная линия 19"/>
          <p:cNvCxnSpPr>
            <a:endCxn id="17" idx="1"/>
          </p:cNvCxnSpPr>
          <p:nvPr/>
        </p:nvCxnSpPr>
        <p:spPr>
          <a:xfrm flipV="1">
            <a:off x="4004714" y="1780007"/>
            <a:ext cx="1215359" cy="512952"/>
          </a:xfrm>
          <a:prstGeom prst="line">
            <a:avLst/>
          </a:prstGeom>
          <a:ln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endCxn id="18" idx="1"/>
          </p:cNvCxnSpPr>
          <p:nvPr/>
        </p:nvCxnSpPr>
        <p:spPr>
          <a:xfrm flipV="1">
            <a:off x="4004714" y="3392996"/>
            <a:ext cx="1215358" cy="4088"/>
          </a:xfrm>
          <a:prstGeom prst="line">
            <a:avLst/>
          </a:prstGeom>
          <a:ln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endCxn id="19" idx="1"/>
          </p:cNvCxnSpPr>
          <p:nvPr/>
        </p:nvCxnSpPr>
        <p:spPr>
          <a:xfrm>
            <a:off x="4004714" y="4984643"/>
            <a:ext cx="1215359" cy="395588"/>
          </a:xfrm>
          <a:prstGeom prst="line">
            <a:avLst/>
          </a:prstGeom>
          <a:ln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988820" y="6094476"/>
            <a:ext cx="5303520" cy="2880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Стрелка углом 6"/>
          <p:cNvSpPr/>
          <p:nvPr/>
        </p:nvSpPr>
        <p:spPr>
          <a:xfrm rot="5400000" flipH="1">
            <a:off x="6562304" y="3747641"/>
            <a:ext cx="1314450" cy="1357312"/>
          </a:xfrm>
          <a:prstGeom prst="bentArrow">
            <a:avLst>
              <a:gd name="adj1" fmla="val 25000"/>
              <a:gd name="adj2" fmla="val 33785"/>
              <a:gd name="adj3" fmla="val 25000"/>
              <a:gd name="adj4" fmla="val 42347"/>
            </a:avLst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трелка углом 7"/>
          <p:cNvSpPr/>
          <p:nvPr/>
        </p:nvSpPr>
        <p:spPr>
          <a:xfrm flipH="1">
            <a:off x="4897810" y="1554510"/>
            <a:ext cx="2000250" cy="1285875"/>
          </a:xfrm>
          <a:prstGeom prst="bentArrow">
            <a:avLst>
              <a:gd name="adj1" fmla="val 25000"/>
              <a:gd name="adj2" fmla="val 22427"/>
              <a:gd name="adj3" fmla="val 25000"/>
              <a:gd name="adj4" fmla="val 4375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2040310" y="2911822"/>
            <a:ext cx="3500438" cy="539750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chemeClr val="tx2">
                    <a:lumMod val="50000"/>
                  </a:schemeClr>
                </a:solidFill>
              </a:rPr>
              <a:t>ЦІЛІ ДЕРЖАВНОГО РЕГУЛЮВАННЯ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611560" y="1268760"/>
            <a:ext cx="4286250" cy="1643062"/>
          </a:xfrm>
          <a:prstGeom prst="downArrowCallout">
            <a:avLst>
              <a:gd name="adj1" fmla="val 48283"/>
              <a:gd name="adj2" fmla="val 46236"/>
              <a:gd name="adj3" fmla="val 25000"/>
              <a:gd name="adj4" fmla="val 6459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ВИЗНАЧЕННЯ ПРОБЛЕМИ, ЯКУ ПЕРЕДБАЧАЄТЬСЯ РОЗВЯ'ЗАТИ ШЛЯХОМ ДЕРЖАВНОГО РЕГУЛЮВАННЯ </a:t>
            </a:r>
          </a:p>
        </p:txBody>
      </p:sp>
      <p:sp>
        <p:nvSpPr>
          <p:cNvPr id="14" name="Пятиугольник 13"/>
          <p:cNvSpPr/>
          <p:nvPr/>
        </p:nvSpPr>
        <p:spPr>
          <a:xfrm rot="5400000">
            <a:off x="-180603" y="3141042"/>
            <a:ext cx="2087563" cy="503238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/>
          </a:p>
        </p:txBody>
      </p:sp>
      <p:sp>
        <p:nvSpPr>
          <p:cNvPr id="15" name="TextBox 7"/>
          <p:cNvSpPr txBox="1">
            <a:spLocks noChangeArrowheads="1"/>
          </p:cNvSpPr>
          <p:nvPr/>
        </p:nvSpPr>
        <p:spPr bwMode="auto">
          <a:xfrm rot="16200000">
            <a:off x="51173" y="3115022"/>
            <a:ext cx="1571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4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АЛЬТЕРНАТИВА 1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6" name="Пятиугольник 15"/>
          <p:cNvSpPr/>
          <p:nvPr/>
        </p:nvSpPr>
        <p:spPr>
          <a:xfrm rot="5400000">
            <a:off x="353591" y="3098354"/>
            <a:ext cx="2143125" cy="484188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/>
          </a:p>
        </p:txBody>
      </p:sp>
      <p:sp>
        <p:nvSpPr>
          <p:cNvPr id="17" name="TextBox 9"/>
          <p:cNvSpPr txBox="1">
            <a:spLocks noChangeArrowheads="1"/>
          </p:cNvSpPr>
          <p:nvPr/>
        </p:nvSpPr>
        <p:spPr bwMode="auto">
          <a:xfrm rot="16200000">
            <a:off x="622673" y="3115022"/>
            <a:ext cx="1571625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4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АЛЬТЕРНАТИВА 2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 rot="5400000">
            <a:off x="1573586" y="3000722"/>
            <a:ext cx="576262" cy="357187"/>
          </a:xfrm>
          <a:prstGeom prst="downArrow">
            <a:avLst>
              <a:gd name="adj1" fmla="val 93789"/>
              <a:gd name="adj2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Стрелка вниз 18"/>
          <p:cNvSpPr/>
          <p:nvPr/>
        </p:nvSpPr>
        <p:spPr>
          <a:xfrm>
            <a:off x="2397498" y="3411885"/>
            <a:ext cx="714375" cy="1000125"/>
          </a:xfrm>
          <a:prstGeom prst="downArrow">
            <a:avLst>
              <a:gd name="adj1" fmla="val 93789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11560" y="4437112"/>
            <a:ext cx="2643188" cy="1214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2">
                    <a:lumMod val="50000"/>
                  </a:schemeClr>
                </a:solidFill>
              </a:rPr>
              <a:t>МЕХАНІЗМИ ТА ЗАСОБИ, ЩО ПРОПОНУЮТЬСЯ ДЛЯ РОЗВ'ЯЗАННЯ ПРОБЛЕМИ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" name="Стрелка вниз 20"/>
          <p:cNvSpPr/>
          <p:nvPr/>
        </p:nvSpPr>
        <p:spPr>
          <a:xfrm rot="16200000">
            <a:off x="3397623" y="4483447"/>
            <a:ext cx="714375" cy="1000125"/>
          </a:xfrm>
          <a:prstGeom prst="downArrow">
            <a:avLst>
              <a:gd name="adj1" fmla="val 93789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283968" y="4221088"/>
            <a:ext cx="2643187" cy="1643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2">
                    <a:lumMod val="50000"/>
                  </a:schemeClr>
                </a:solidFill>
              </a:rPr>
              <a:t>МОЖЛИВІСТЬ ДОСЯГНЕННЯ ВИЗНАЧЕНИХ ЦІЛЕЙ У РАЗІ ПРИЙНЯТТЯ РЕГУЛЯТОРНОГО АКТА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540748" y="2626072"/>
            <a:ext cx="2643187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2">
                    <a:lumMod val="50000"/>
                  </a:schemeClr>
                </a:solidFill>
              </a:rPr>
              <a:t>ОЧІКУВАНІ РЕЗУЛЬТАТИ ВІД ПРИЙНЯТТЯ РЕГУЛЯТОРНОГО АКТА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5" name="Стрелка вниз 24"/>
          <p:cNvSpPr/>
          <p:nvPr/>
        </p:nvSpPr>
        <p:spPr>
          <a:xfrm>
            <a:off x="4397748" y="3411885"/>
            <a:ext cx="714375" cy="785812"/>
          </a:xfrm>
          <a:prstGeom prst="downArrow">
            <a:avLst>
              <a:gd name="adj1" fmla="val 93789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115616" y="548680"/>
            <a:ext cx="7143750" cy="2857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2">
                    <a:lumMod val="50000"/>
                  </a:schemeClr>
                </a:solidFill>
              </a:rPr>
              <a:t>АНАЛІЗ  РЕГУЛЯТОРНОГО  ВПЛИВУ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7" name="Выноска-облако 26"/>
          <p:cNvSpPr/>
          <p:nvPr/>
        </p:nvSpPr>
        <p:spPr>
          <a:xfrm>
            <a:off x="6255123" y="1054447"/>
            <a:ext cx="2643187" cy="571500"/>
          </a:xfrm>
          <a:prstGeom prst="cloudCallout">
            <a:avLst>
              <a:gd name="adj1" fmla="val -41962"/>
              <a:gd name="adj2" fmla="val 97582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solidFill>
                  <a:schemeClr val="tx1"/>
                </a:solidFill>
              </a:rPr>
              <a:t>ВІДСТЕЖЕННЯ РЕЗУЛЬТАТИВНОСТІ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0" y="388268"/>
            <a:ext cx="9144000" cy="22775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>
              <a:spcBef>
                <a:spcPts val="960"/>
              </a:spcBef>
            </a:pPr>
            <a:r>
              <a:rPr lang="uk-UA" sz="3200" b="1" spc="-10" dirty="0">
                <a:solidFill>
                  <a:schemeClr val="tx2">
                    <a:lumMod val="50000"/>
                  </a:schemeClr>
                </a:solidFill>
                <a:latin typeface="+mn-lt"/>
                <a:cs typeface="Arial"/>
              </a:rPr>
              <a:t>3.</a:t>
            </a:r>
            <a:r>
              <a:rPr lang="en-US" sz="3200" b="1" spc="-10" dirty="0">
                <a:solidFill>
                  <a:schemeClr val="tx2">
                    <a:lumMod val="50000"/>
                  </a:schemeClr>
                </a:solidFill>
                <a:latin typeface="+mn-lt"/>
                <a:cs typeface="Arial"/>
              </a:rPr>
              <a:t> </a:t>
            </a:r>
            <a:r>
              <a:rPr lang="uk-UA" sz="3200" b="1" spc="-10" dirty="0">
                <a:solidFill>
                  <a:schemeClr val="tx2">
                    <a:lumMod val="50000"/>
                  </a:schemeClr>
                </a:solidFill>
                <a:latin typeface="+mn-lt"/>
                <a:cs typeface="Arial"/>
              </a:rPr>
              <a:t>Процедури обов'язкового оприлюднення документів</a:t>
            </a:r>
            <a:r>
              <a:rPr lang="uk-UA" sz="2800" spc="-10" dirty="0">
                <a:latin typeface="+mn-lt"/>
                <a:cs typeface="Arial"/>
              </a:rPr>
              <a:t/>
            </a:r>
            <a:br>
              <a:rPr lang="uk-UA" sz="2800" spc="-10" dirty="0">
                <a:latin typeface="+mn-lt"/>
                <a:cs typeface="Arial"/>
              </a:rPr>
            </a:br>
            <a:r>
              <a:rPr lang="uk-UA" sz="2800" dirty="0">
                <a:solidFill>
                  <a:srgbClr val="C00000"/>
                </a:solidFill>
                <a:latin typeface="+mn-lt"/>
              </a:rPr>
              <a:t>Обов’язковому оприлюдненню, відповідно до Закону підлягають:</a:t>
            </a:r>
            <a:r>
              <a:rPr lang="ru-RU" sz="2800" dirty="0"/>
              <a:t/>
            </a:r>
            <a:br>
              <a:rPr lang="ru-RU" sz="2800" dirty="0"/>
            </a:br>
            <a:endParaRPr lang="uk-UA" sz="2800" dirty="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51520" y="2492896"/>
            <a:ext cx="8568952" cy="7200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 txBox="1"/>
          <p:nvPr/>
        </p:nvSpPr>
        <p:spPr>
          <a:xfrm>
            <a:off x="467544" y="2564904"/>
            <a:ext cx="8064896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uk-UA" b="1" dirty="0"/>
              <a:t>План регуляторної діяльності на рік</a:t>
            </a:r>
            <a:r>
              <a:rPr lang="uk-UA" dirty="0"/>
              <a:t>. Має бути затверджений відповідним регуляторним органом до 15 грудня і оприлюднений в термін до 10 днів</a:t>
            </a:r>
            <a:endParaRPr lang="ru-RU" dirty="0"/>
          </a:p>
        </p:txBody>
      </p:sp>
      <p:sp>
        <p:nvSpPr>
          <p:cNvPr id="17" name="object 20"/>
          <p:cNvSpPr/>
          <p:nvPr/>
        </p:nvSpPr>
        <p:spPr>
          <a:xfrm>
            <a:off x="251520" y="3284984"/>
            <a:ext cx="8568952" cy="7200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20"/>
          <p:cNvSpPr/>
          <p:nvPr/>
        </p:nvSpPr>
        <p:spPr>
          <a:xfrm>
            <a:off x="251520" y="4077072"/>
            <a:ext cx="8568952" cy="648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20"/>
          <p:cNvSpPr/>
          <p:nvPr/>
        </p:nvSpPr>
        <p:spPr>
          <a:xfrm>
            <a:off x="251520" y="4797152"/>
            <a:ext cx="8568952" cy="648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22"/>
          <p:cNvSpPr txBox="1"/>
          <p:nvPr/>
        </p:nvSpPr>
        <p:spPr>
          <a:xfrm>
            <a:off x="1763688" y="6381328"/>
            <a:ext cx="613619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960"/>
              </a:spcBef>
            </a:pPr>
            <a:r>
              <a:rPr lang="uk-UA" sz="1400" spc="-10" dirty="0">
                <a:latin typeface="Arial"/>
                <a:cs typeface="Arial"/>
              </a:rPr>
              <a:t>Владно – організаційний характер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6" name="object 20"/>
          <p:cNvSpPr/>
          <p:nvPr/>
        </p:nvSpPr>
        <p:spPr>
          <a:xfrm>
            <a:off x="251520" y="5517232"/>
            <a:ext cx="8568952" cy="648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0"/>
          <p:cNvSpPr/>
          <p:nvPr/>
        </p:nvSpPr>
        <p:spPr>
          <a:xfrm>
            <a:off x="251520" y="6209928"/>
            <a:ext cx="8568952" cy="648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2"/>
          <p:cNvSpPr txBox="1"/>
          <p:nvPr/>
        </p:nvSpPr>
        <p:spPr>
          <a:xfrm>
            <a:off x="539552" y="6309320"/>
            <a:ext cx="7992888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960"/>
              </a:spcBef>
            </a:pPr>
            <a:r>
              <a:rPr lang="uk-UA" sz="2000" b="1" dirty="0"/>
              <a:t>Інформація про здійснення регуляторної діяльності </a:t>
            </a:r>
            <a:r>
              <a:rPr lang="uk-UA" sz="2000" dirty="0"/>
              <a:t>– постійно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4" name="object 22"/>
          <p:cNvSpPr txBox="1"/>
          <p:nvPr/>
        </p:nvSpPr>
        <p:spPr>
          <a:xfrm>
            <a:off x="539552" y="3356992"/>
            <a:ext cx="7992888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960"/>
              </a:spcBef>
            </a:pPr>
            <a:r>
              <a:rPr lang="uk-UA" sz="2000" b="1" dirty="0"/>
              <a:t>Повідомлення про оприлюднення </a:t>
            </a:r>
            <a:r>
              <a:rPr lang="uk-UA" sz="2000" dirty="0"/>
              <a:t>проекту регуляторного акта та аналізу регуляторного впливу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5" name="object 22"/>
          <p:cNvSpPr txBox="1"/>
          <p:nvPr/>
        </p:nvSpPr>
        <p:spPr>
          <a:xfrm>
            <a:off x="611560" y="4941168"/>
            <a:ext cx="792088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960"/>
              </a:spcBef>
            </a:pPr>
            <a:r>
              <a:rPr lang="uk-UA" sz="2000" b="1" dirty="0"/>
              <a:t>РА</a:t>
            </a:r>
            <a:r>
              <a:rPr lang="uk-UA" sz="2000" dirty="0"/>
              <a:t> оприлюднюється в 10-денний строк після його підписання/реєстрації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6" name="object 22"/>
          <p:cNvSpPr txBox="1"/>
          <p:nvPr/>
        </p:nvSpPr>
        <p:spPr>
          <a:xfrm>
            <a:off x="539552" y="5517232"/>
            <a:ext cx="792088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960"/>
              </a:spcBef>
            </a:pPr>
            <a:r>
              <a:rPr lang="uk-UA" sz="2000" b="1" dirty="0"/>
              <a:t>Звіт про відстеження результативності </a:t>
            </a:r>
            <a:r>
              <a:rPr lang="uk-UA" sz="2000" dirty="0"/>
              <a:t>оприлюднюється в 10-денний строк після його підписання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7" name="object 22"/>
          <p:cNvSpPr txBox="1"/>
          <p:nvPr/>
        </p:nvSpPr>
        <p:spPr>
          <a:xfrm>
            <a:off x="611560" y="4149080"/>
            <a:ext cx="792088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960"/>
              </a:spcBef>
            </a:pPr>
            <a:r>
              <a:rPr lang="uk-UA" b="1" dirty="0"/>
              <a:t>Проект регуляторного акта та аналізу регуляторного впливу </a:t>
            </a:r>
            <a:r>
              <a:rPr lang="uk-UA" dirty="0"/>
              <a:t>оприлюднюється не пізніше 5-ти робочих днів з дня оприлюднення повідомлення</a:t>
            </a:r>
            <a:endParaRPr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971600" y="363434"/>
            <a:ext cx="7488832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>
              <a:lnSpc>
                <a:spcPct val="100000"/>
              </a:lnSpc>
              <a:spcBef>
                <a:spcPts val="960"/>
              </a:spcBef>
            </a:pPr>
            <a:r>
              <a:rPr lang="uk-UA" sz="4000" b="1" spc="-10" dirty="0">
                <a:solidFill>
                  <a:schemeClr val="tx2">
                    <a:lumMod val="50000"/>
                  </a:schemeClr>
                </a:solidFill>
                <a:cs typeface="Arial"/>
              </a:rPr>
              <a:t>4. Опрацювання зауважень та пропозицій</a:t>
            </a:r>
            <a:endParaRPr lang="ru-RU" sz="4000" b="1" dirty="0">
              <a:solidFill>
                <a:schemeClr val="tx2">
                  <a:lumMod val="50000"/>
                </a:schemeClr>
              </a:solidFill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95536" y="1916832"/>
            <a:ext cx="8352928" cy="12961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 txBox="1"/>
          <p:nvPr/>
        </p:nvSpPr>
        <p:spPr>
          <a:xfrm>
            <a:off x="683568" y="2276872"/>
            <a:ext cx="7848872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uk-UA" sz="2000" b="1" dirty="0"/>
              <a:t>Оприлюднення проекту РА та АРВ </a:t>
            </a:r>
            <a:r>
              <a:rPr lang="uk-UA" sz="2000" dirty="0"/>
              <a:t>та </a:t>
            </a:r>
            <a:r>
              <a:rPr lang="uk-UA" sz="2000" u="sng" dirty="0"/>
              <a:t>інформація про строк, протягом якого приймаються зауваження та пропозиції </a:t>
            </a:r>
            <a:endParaRPr lang="ru-RU" sz="2000" u="sng" dirty="0"/>
          </a:p>
        </p:txBody>
      </p:sp>
      <p:sp>
        <p:nvSpPr>
          <p:cNvPr id="17" name="object 20"/>
          <p:cNvSpPr/>
          <p:nvPr/>
        </p:nvSpPr>
        <p:spPr>
          <a:xfrm>
            <a:off x="395536" y="3429000"/>
            <a:ext cx="8352928" cy="13681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20"/>
          <p:cNvSpPr/>
          <p:nvPr/>
        </p:nvSpPr>
        <p:spPr>
          <a:xfrm>
            <a:off x="395536" y="5013176"/>
            <a:ext cx="8352928" cy="1440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22"/>
          <p:cNvSpPr txBox="1"/>
          <p:nvPr/>
        </p:nvSpPr>
        <p:spPr>
          <a:xfrm>
            <a:off x="683568" y="5157192"/>
            <a:ext cx="7848872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uk-UA" sz="2000" b="1" dirty="0"/>
              <a:t>Врахування пропозицій </a:t>
            </a:r>
            <a:r>
              <a:rPr lang="uk-UA" sz="2000" dirty="0"/>
              <a:t>або аргументована відповідь  авторам ініціатив про </a:t>
            </a:r>
            <a:r>
              <a:rPr lang="uk-UA" sz="2000" b="1" dirty="0"/>
              <a:t>причини відхилення </a:t>
            </a:r>
            <a:r>
              <a:rPr lang="uk-UA" sz="2000" dirty="0"/>
              <a:t>пропозицій (Ст. 9 Закону зобов’язує органи влади розглянути всі зауваження і пропозиції та за результатами розгляду врахувати їх або вмотивовано відхилити)</a:t>
            </a:r>
            <a:endParaRPr lang="ru-RU" sz="2000" dirty="0"/>
          </a:p>
        </p:txBody>
      </p:sp>
      <p:sp>
        <p:nvSpPr>
          <p:cNvPr id="16" name="object 22"/>
          <p:cNvSpPr txBox="1"/>
          <p:nvPr/>
        </p:nvSpPr>
        <p:spPr>
          <a:xfrm>
            <a:off x="755576" y="3501008"/>
            <a:ext cx="7776864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uk-UA" sz="2000" b="1" dirty="0"/>
              <a:t>Отримання пропозицій </a:t>
            </a:r>
            <a:r>
              <a:rPr lang="uk-UA" sz="2000" dirty="0"/>
              <a:t>від громадськості та суб’єктів господарювання та </a:t>
            </a:r>
            <a:r>
              <a:rPr lang="uk-UA" sz="2000" b="1" dirty="0"/>
              <a:t>вивчення цих пропозицій</a:t>
            </a:r>
          </a:p>
          <a:p>
            <a:pPr algn="ctr"/>
            <a:r>
              <a:rPr lang="uk-UA" sz="2000" dirty="0"/>
              <a:t> (громадськість може довести недоцільність державного регулювання та запропонувати інші шляхи вирішення проблеми)</a:t>
            </a:r>
            <a:endParaRPr lang="ru-RU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363"/>
            <a:r>
              <a:rPr lang="uk-UA" sz="2800" b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Пакет документів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(</a:t>
            </a:r>
            <a:r>
              <a:rPr lang="uk-UA" sz="2800" b="1" i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для органів виконавчої влади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)</a:t>
            </a:r>
            <a:r>
              <a:rPr lang="uk-UA" sz="2800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  <a:p>
            <a:pPr marL="360363"/>
            <a:r>
              <a:rPr lang="uk-UA" sz="2800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1. Проект регуляторного акта.</a:t>
            </a:r>
          </a:p>
          <a:p>
            <a:pPr marL="360363"/>
            <a:r>
              <a:rPr lang="uk-UA" sz="2800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2. АРВ </a:t>
            </a:r>
            <a:r>
              <a:rPr lang="uk-UA" sz="2800" i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(підписаний розробником проекту).</a:t>
            </a:r>
          </a:p>
          <a:p>
            <a:pPr marL="360363"/>
            <a:r>
              <a:rPr lang="uk-UA" sz="2800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3. Супровідний лист. </a:t>
            </a:r>
          </a:p>
          <a:p>
            <a:pPr marL="360363"/>
            <a:endParaRPr lang="uk-UA" sz="2800" dirty="0">
              <a:solidFill>
                <a:schemeClr val="tx2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360363"/>
            <a:r>
              <a:rPr lang="uk-UA" sz="2800" b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Адреса</a:t>
            </a:r>
            <a:r>
              <a:rPr lang="uk-UA" sz="2800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: м. Київ, вул. Арсенальна 9/11, індекс – 01011.</a:t>
            </a:r>
          </a:p>
          <a:p>
            <a:pPr marL="360363"/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363"/>
            <a:r>
              <a:rPr lang="uk-UA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988820" y="6094476"/>
            <a:ext cx="5303520" cy="2880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0" y="73013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uk-UA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3600" b="1" dirty="0">
                <a:solidFill>
                  <a:srgbClr val="C00000"/>
                </a:solidFill>
              </a:rPr>
              <a:t>Державна регуляторна служба України ( ДРС) </a:t>
            </a:r>
            <a:r>
              <a:rPr lang="uk-UA" sz="3600" dirty="0"/>
              <a:t>– </a:t>
            </a:r>
            <a:br>
              <a:rPr lang="uk-UA" sz="3600" dirty="0"/>
            </a:br>
            <a:r>
              <a:rPr lang="uk-UA" sz="3600" dirty="0">
                <a:solidFill>
                  <a:schemeClr val="tx2">
                    <a:lumMod val="50000"/>
                  </a:schemeClr>
                </a:solidFill>
              </a:rPr>
              <a:t>уповноважений орган з питань державної регуляторної політики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21936" y="-208346"/>
            <a:ext cx="9265936" cy="70683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uk-UA" altLang="ru-RU" sz="22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6. Регуляторний акт </a:t>
            </a:r>
            <a:r>
              <a:rPr lang="uk-UA" altLang="ru-RU" sz="2200" b="1" dirty="0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не може бути</a:t>
            </a:r>
            <a:r>
              <a:rPr lang="uk-UA" altLang="ru-RU" sz="22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 </a:t>
            </a:r>
            <a:r>
              <a:rPr lang="uk-UA" altLang="ru-RU" sz="22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прийнятий або схвалений</a:t>
            </a:r>
            <a:endParaRPr sz="2200" dirty="0"/>
          </a:p>
        </p:txBody>
      </p:sp>
      <p:sp>
        <p:nvSpPr>
          <p:cNvPr id="13" name="object 13"/>
          <p:cNvSpPr txBox="1"/>
          <p:nvPr/>
        </p:nvSpPr>
        <p:spPr>
          <a:xfrm>
            <a:off x="367690" y="0"/>
            <a:ext cx="816475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1400" i="1" spc="-5" dirty="0">
              <a:solidFill>
                <a:srgbClr val="000066"/>
              </a:solidFill>
              <a:cs typeface="Calibri"/>
            </a:endParaRPr>
          </a:p>
          <a:p>
            <a:pPr marL="12700">
              <a:lnSpc>
                <a:spcPct val="100000"/>
              </a:lnSpc>
            </a:pPr>
            <a:endParaRPr sz="1400" dirty="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-121936" y="901965"/>
            <a:ext cx="8968074" cy="3733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sz="2000" b="1" dirty="0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відсутній АРВ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79510" y="188640"/>
            <a:ext cx="835293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sz="20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уповноваженим  на  це  органом  виконавчої влади, їх посадовими   особами, якщо наявна хоча б одна з таких обставин (ст.</a:t>
            </a:r>
            <a:r>
              <a:rPr lang="uk-UA" altLang="ru-RU" sz="2000" i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 36 Закону</a:t>
            </a:r>
            <a:r>
              <a:rPr lang="uk-UA" altLang="ru-RU" sz="20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):</a:t>
            </a:r>
          </a:p>
        </p:txBody>
      </p:sp>
      <p:sp>
        <p:nvSpPr>
          <p:cNvPr id="17" name="object 20"/>
          <p:cNvSpPr/>
          <p:nvPr/>
        </p:nvSpPr>
        <p:spPr>
          <a:xfrm>
            <a:off x="-121936" y="1311619"/>
            <a:ext cx="8968074" cy="4525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sz="2000" b="1" dirty="0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проект РА не був оприлюднений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363" lvl="0"/>
            <a:r>
              <a:rPr lang="uk-UA" altLang="ru-RU" sz="2800" b="1" dirty="0">
                <a:solidFill>
                  <a:schemeClr val="tx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Стаття 12 Закону </a:t>
            </a:r>
            <a:r>
              <a:rPr lang="uk-UA" altLang="ru-RU" sz="2800" dirty="0">
                <a:solidFill>
                  <a:schemeClr val="tx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 Регуляторні акти,  прийняті </a:t>
            </a:r>
            <a:r>
              <a:rPr lang="uk-UA" sz="2800" dirty="0"/>
              <a:t>місцевими органами виконавчої влади, територіальними органами центральних органів виконавчої влади, а також їх посадовими особами, офіційно оприлюднюються в друкованих засобах масової інформації, визначених Кабінетом Міністрів України, </a:t>
            </a:r>
            <a:r>
              <a:rPr lang="uk-UA" sz="2800" dirty="0">
                <a:solidFill>
                  <a:srgbClr val="FF0000"/>
                </a:solidFill>
              </a:rPr>
              <a:t>не пізніш як у десятиденний строк після їх державної реєстрації </a:t>
            </a:r>
            <a:r>
              <a:rPr lang="uk-UA" sz="2800" dirty="0"/>
              <a:t>або прийняття та підписання, у випадку, якщо ці регуляторні акти не підлягають державній реєстрації.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988820" y="6094476"/>
            <a:ext cx="5303520" cy="2880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7. Офіційне оприлюднення регуляторного акта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388"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Відстеження результативності регуляторного акта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– це заходи, спрямовані на оцінку стану впровадження регуляторного акта та досягнення цим актом цілей, задекларованих при його прийнятті.</a:t>
            </a:r>
          </a:p>
          <a:p>
            <a:pPr marL="179388" algn="ctr"/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 Тобто, основною метою підготовки звіту про відстеження результативності регуляторного акта є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визначення ефективності та доцільності впровадженого регулювання. </a:t>
            </a:r>
          </a:p>
          <a:p>
            <a:pPr marL="360363" algn="just"/>
            <a:r>
              <a:rPr lang="uk-UA" sz="2000" u="sng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- </a:t>
            </a:r>
            <a:r>
              <a:rPr lang="uk-UA" sz="2000" b="1" u="sng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базове</a:t>
            </a:r>
            <a:r>
              <a:rPr lang="uk-UA" sz="2000" u="sng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відстеження – проводиться до набрання чинності регуляторним актом;</a:t>
            </a:r>
          </a:p>
          <a:p>
            <a:pPr marL="360363"/>
            <a:r>
              <a:rPr lang="uk-UA" sz="2000" u="sng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-  </a:t>
            </a:r>
            <a:r>
              <a:rPr lang="uk-UA" sz="2000" b="1" u="sng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повторне</a:t>
            </a:r>
            <a:r>
              <a:rPr lang="uk-UA" sz="2000" u="sng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відстеження – через 1 рік після набрання чинності регуляторним актом;</a:t>
            </a:r>
          </a:p>
          <a:p>
            <a:pPr marL="360363"/>
            <a:r>
              <a:rPr lang="uk-UA" sz="2000" u="sng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 - </a:t>
            </a:r>
            <a:r>
              <a:rPr lang="uk-UA" sz="2000" b="1" u="sng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періодичне</a:t>
            </a:r>
            <a:r>
              <a:rPr lang="uk-UA" sz="2000" u="sng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відстеження – раз на кожні 3 роки після проведення повторного відстеження.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360363" algn="ctr"/>
            <a:r>
              <a:rPr lang="uk-UA" sz="2000" i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Якщо строк дії РА, встановлений при його прийнятті є </a:t>
            </a:r>
            <a:r>
              <a:rPr lang="uk-UA" sz="2000" b="1" i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меншим ніж 1 рік, </a:t>
            </a:r>
            <a:r>
              <a:rPr lang="uk-UA" sz="2000" i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періодичні відстеження не здійснюються, а </a:t>
            </a:r>
            <a:r>
              <a:rPr lang="uk-UA" sz="2000" b="1" i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повторне відстеження здійснюється за 3 місяці до дня закінчення   </a:t>
            </a:r>
            <a:r>
              <a:rPr lang="uk-UA" sz="2000" i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визначеного строку, якщо інше не встановлено рішенням регуляторного органу, але не пізніше дня закінчення визначеного строку.</a:t>
            </a:r>
          </a:p>
          <a:p>
            <a:pPr marL="360363" algn="ctr"/>
            <a:endParaRPr lang="ru-RU" sz="800" dirty="0">
              <a:solidFill>
                <a:schemeClr val="tx2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marL="360363" algn="ctr"/>
            <a:r>
              <a:rPr lang="uk-UA" sz="20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Відповідно до Постанови КМУ № 308 від 11.03.2004.</a:t>
            </a:r>
            <a:endParaRPr lang="ru-RU" sz="2000" dirty="0">
              <a:solidFill>
                <a:schemeClr val="tx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979712" y="6237312"/>
            <a:ext cx="5303520" cy="2880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4122"/>
          </a:xfrm>
        </p:spPr>
        <p:txBody>
          <a:bodyPr>
            <a:no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8. Відстеження результативності регуляторного акта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 marR="541020" algn="r">
              <a:lnSpc>
                <a:spcPct val="100000"/>
              </a:lnSpc>
              <a:spcBef>
                <a:spcPts val="1205"/>
              </a:spcBef>
            </a:pPr>
            <a:r>
              <a:rPr sz="1400" dirty="0">
                <a:latin typeface="Arial"/>
                <a:cs typeface="Arial"/>
              </a:rPr>
              <a:t>1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4"/>
            <a:ext cx="9144000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uk-UA" dirty="0"/>
          </a:p>
          <a:p>
            <a:pPr algn="ctr">
              <a:spcAft>
                <a:spcPts val="600"/>
              </a:spcAft>
            </a:pPr>
            <a:endParaRPr lang="uk-UA" sz="3200" b="1" dirty="0"/>
          </a:p>
          <a:p>
            <a:pPr algn="ctr">
              <a:spcAft>
                <a:spcPts val="600"/>
              </a:spcAft>
            </a:pPr>
            <a:endParaRPr lang="uk-UA" sz="3200" b="1" dirty="0"/>
          </a:p>
          <a:p>
            <a:pPr algn="ctr">
              <a:spcAft>
                <a:spcPts val="600"/>
              </a:spcAft>
            </a:pPr>
            <a:endParaRPr lang="uk-UA" sz="3200" b="1" dirty="0"/>
          </a:p>
          <a:p>
            <a:pPr algn="ctr">
              <a:spcAft>
                <a:spcPts val="600"/>
              </a:spcAft>
            </a:pPr>
            <a:r>
              <a:rPr lang="uk-UA" sz="3200" b="1" dirty="0">
                <a:solidFill>
                  <a:srgbClr val="FF0000"/>
                </a:solidFill>
              </a:rPr>
              <a:t>Закон України</a:t>
            </a:r>
          </a:p>
          <a:p>
            <a:pPr algn="ctr">
              <a:spcAft>
                <a:spcPts val="600"/>
              </a:spcAft>
            </a:pPr>
            <a:r>
              <a:rPr lang="uk-UA" sz="3200" b="1" dirty="0"/>
              <a:t>“Про засади державної регуляторної політики у сфері господарської діяльності” від 11.09.2003 р. №1160</a:t>
            </a:r>
          </a:p>
          <a:p>
            <a:pPr algn="ctr">
              <a:spcAft>
                <a:spcPts val="600"/>
              </a:spcAft>
            </a:pPr>
            <a:r>
              <a:rPr lang="uk-UA" sz="2800" b="1" dirty="0">
                <a:solidFill>
                  <a:srgbClr val="FF0000"/>
                </a:solidFill>
                <a:cs typeface="Arial" pitchFamily="34" charset="0"/>
              </a:rPr>
              <a:t>Постанова КМУ </a:t>
            </a:r>
          </a:p>
          <a:p>
            <a:pPr algn="ctr">
              <a:spcAft>
                <a:spcPts val="600"/>
              </a:spcAft>
            </a:pPr>
            <a:r>
              <a:rPr lang="uk-UA" sz="2800" b="1" dirty="0">
                <a:cs typeface="Arial" pitchFamily="34" charset="0"/>
              </a:rPr>
              <a:t>“Про затвердження методик проведення аналізу впливу та відстеження результативності регуляторного акта” від 11.03.2004   № 308 </a:t>
            </a:r>
          </a:p>
          <a:p>
            <a:pPr algn="ctr">
              <a:spcAft>
                <a:spcPts val="600"/>
              </a:spcAft>
            </a:pPr>
            <a:r>
              <a:rPr lang="uk-UA" sz="2800" b="1" dirty="0">
                <a:cs typeface="Arial" pitchFamily="34" charset="0"/>
              </a:rPr>
              <a:t>(із змінами від 16.12.2015 р. Постанова КМУ № 1151)</a:t>
            </a:r>
          </a:p>
          <a:p>
            <a:pPr algn="ctr">
              <a:spcAft>
                <a:spcPts val="600"/>
              </a:spcAft>
            </a:pPr>
            <a:endParaRPr lang="uk-UA" sz="2800" b="1" dirty="0">
              <a:cs typeface="Arial" pitchFamily="34" charset="0"/>
            </a:endParaRPr>
          </a:p>
          <a:p>
            <a:pPr algn="ctr"/>
            <a:endParaRPr lang="uk-UA" sz="2000" b="1" dirty="0"/>
          </a:p>
          <a:p>
            <a:pPr algn="ctr"/>
            <a:endParaRPr lang="uk-UA" sz="2500" b="1" dirty="0"/>
          </a:p>
        </p:txBody>
      </p:sp>
      <p:sp>
        <p:nvSpPr>
          <p:cNvPr id="10" name="object 10"/>
          <p:cNvSpPr/>
          <p:nvPr/>
        </p:nvSpPr>
        <p:spPr>
          <a:xfrm>
            <a:off x="7215206" y="142852"/>
            <a:ext cx="1928794" cy="17145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3739134" y="6327444"/>
            <a:ext cx="116014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endParaRPr b="1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988820" y="6094476"/>
            <a:ext cx="5303520" cy="2880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179512" y="-531440"/>
            <a:ext cx="8853556" cy="78177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467544" y="499900"/>
            <a:ext cx="8208912" cy="53553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/>
            <a:r>
              <a:rPr lang="ru-RU" sz="2400" b="1" dirty="0"/>
              <a:t>ВІДПОВІДАЛЬНІСТЬ ЗА ПОРУШЕННЯ ПОРЯДКУ РЕГУЛЯТОРНОЇ</a:t>
            </a:r>
            <a:br>
              <a:rPr lang="ru-RU" sz="2400" b="1" dirty="0"/>
            </a:br>
            <a:r>
              <a:rPr lang="ru-RU" sz="2400" b="1" dirty="0"/>
              <a:t>ДІЯЛЬНОСТІ</a:t>
            </a:r>
            <a:br>
              <a:rPr lang="ru-RU" sz="2400" b="1" dirty="0"/>
            </a:br>
            <a:r>
              <a:rPr lang="ru-RU" sz="2000" dirty="0"/>
              <a:t> </a:t>
            </a:r>
            <a:br>
              <a:rPr lang="ru-RU" sz="2000" dirty="0"/>
            </a:br>
            <a:r>
              <a:rPr lang="ru-RU" sz="2400" b="1" dirty="0"/>
              <a:t>Стаття 41.</a:t>
            </a:r>
            <a:r>
              <a:rPr lang="ru-RU" sz="2400" dirty="0"/>
              <a:t> Відповідальність за порушення вимог законодавства</a:t>
            </a:r>
            <a:br>
              <a:rPr lang="ru-RU" sz="2400" dirty="0"/>
            </a:br>
            <a:r>
              <a:rPr lang="ru-RU" sz="2400" dirty="0"/>
              <a:t>у сфері державної регуляторної політики</a:t>
            </a:r>
            <a:br>
              <a:rPr lang="ru-RU" sz="2400" dirty="0"/>
            </a:br>
            <a:r>
              <a:rPr lang="ru-RU" sz="2000" dirty="0"/>
              <a:t> </a:t>
            </a:r>
            <a:br>
              <a:rPr lang="ru-RU" sz="2000" dirty="0"/>
            </a:br>
            <a:r>
              <a:rPr lang="ru-RU" sz="2400" dirty="0"/>
              <a:t> </a:t>
            </a:r>
            <a:r>
              <a:rPr lang="ru-RU" sz="2400" dirty="0" err="1"/>
              <a:t>Керівники</a:t>
            </a:r>
            <a:r>
              <a:rPr lang="ru-RU" sz="2400" dirty="0"/>
              <a:t> </a:t>
            </a:r>
            <a:r>
              <a:rPr lang="ru-RU" sz="2400" dirty="0" err="1"/>
              <a:t>регуляторних</a:t>
            </a:r>
            <a:r>
              <a:rPr lang="ru-RU" sz="2400" dirty="0"/>
              <a:t> </a:t>
            </a:r>
            <a:r>
              <a:rPr lang="ru-RU" sz="2400" dirty="0" err="1"/>
              <a:t>органів</a:t>
            </a:r>
            <a:r>
              <a:rPr lang="ru-RU" sz="2400" dirty="0"/>
              <a:t>, </a:t>
            </a:r>
            <a:r>
              <a:rPr lang="ru-RU" sz="2400" dirty="0" err="1"/>
              <a:t>посадові</a:t>
            </a:r>
            <a:r>
              <a:rPr lang="ru-RU" sz="2400" dirty="0"/>
              <a:t> особи </a:t>
            </a:r>
            <a:r>
              <a:rPr lang="ru-RU" sz="2400" dirty="0" err="1"/>
              <a:t>регуляторних</a:t>
            </a:r>
            <a:r>
              <a:rPr lang="ru-RU" sz="2400" dirty="0"/>
              <a:t> </a:t>
            </a:r>
            <a:r>
              <a:rPr lang="ru-RU" sz="2400" dirty="0" err="1"/>
              <a:t>органів</a:t>
            </a:r>
            <a:r>
              <a:rPr lang="ru-RU" sz="2400" dirty="0"/>
              <a:t>, а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керівники</a:t>
            </a:r>
            <a:r>
              <a:rPr lang="ru-RU" sz="2400" dirty="0"/>
              <a:t> </a:t>
            </a:r>
            <a:r>
              <a:rPr lang="ru-RU" sz="2400" dirty="0" err="1"/>
              <a:t>структурних</a:t>
            </a:r>
            <a:r>
              <a:rPr lang="ru-RU" sz="2400" dirty="0"/>
              <a:t> </a:t>
            </a:r>
            <a:r>
              <a:rPr lang="ru-RU" sz="2400" dirty="0" err="1"/>
              <a:t>підрозділів</a:t>
            </a:r>
            <a:r>
              <a:rPr lang="ru-RU" sz="2400" dirty="0"/>
              <a:t> </a:t>
            </a:r>
            <a:r>
              <a:rPr lang="ru-RU" sz="2400" dirty="0" err="1"/>
              <a:t>регуляторних</a:t>
            </a:r>
            <a:r>
              <a:rPr lang="ru-RU" sz="2400" dirty="0"/>
              <a:t> </a:t>
            </a:r>
            <a:r>
              <a:rPr lang="ru-RU" sz="2400" dirty="0" err="1"/>
              <a:t>органів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посадові</a:t>
            </a:r>
            <a:r>
              <a:rPr lang="ru-RU" sz="2400" dirty="0"/>
              <a:t> особи </a:t>
            </a:r>
            <a:r>
              <a:rPr lang="ru-RU" sz="2400" dirty="0" err="1"/>
              <a:t>регуляторних</a:t>
            </a:r>
            <a:r>
              <a:rPr lang="ru-RU" sz="2400" dirty="0"/>
              <a:t> </a:t>
            </a:r>
            <a:r>
              <a:rPr lang="ru-RU" sz="2400" dirty="0" err="1"/>
              <a:t>органів</a:t>
            </a:r>
            <a:r>
              <a:rPr lang="ru-RU" sz="2400" dirty="0"/>
              <a:t>, на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покладено</a:t>
            </a:r>
            <a:r>
              <a:rPr lang="ru-RU" sz="2400" dirty="0"/>
              <a:t> </a:t>
            </a:r>
            <a:r>
              <a:rPr lang="ru-RU" sz="2400" dirty="0" err="1"/>
              <a:t>реалізацію</a:t>
            </a:r>
            <a:r>
              <a:rPr lang="ru-RU" sz="2400" dirty="0"/>
              <a:t> </a:t>
            </a:r>
            <a:r>
              <a:rPr lang="ru-RU" sz="2400" dirty="0" err="1"/>
              <a:t>окремих</a:t>
            </a:r>
            <a:r>
              <a:rPr lang="ru-RU" sz="2400" dirty="0"/>
              <a:t> </a:t>
            </a:r>
            <a:r>
              <a:rPr lang="ru-RU" sz="2400" dirty="0" err="1"/>
              <a:t>повноважень</a:t>
            </a:r>
            <a:r>
              <a:rPr lang="ru-RU" sz="2400" dirty="0"/>
              <a:t> </a:t>
            </a:r>
            <a:r>
              <a:rPr lang="ru-RU" sz="2400" dirty="0" err="1"/>
              <a:t>щодо</a:t>
            </a:r>
            <a:r>
              <a:rPr lang="ru-RU" sz="2400" dirty="0"/>
              <a:t> </a:t>
            </a:r>
            <a:r>
              <a:rPr lang="ru-RU" sz="2400" dirty="0" err="1"/>
              <a:t>здійснення</a:t>
            </a:r>
            <a:r>
              <a:rPr lang="ru-RU" sz="2400" dirty="0"/>
              <a:t> </a:t>
            </a:r>
            <a:r>
              <a:rPr lang="ru-RU" sz="2400" dirty="0" err="1"/>
              <a:t>регуляторної</a:t>
            </a:r>
            <a:r>
              <a:rPr lang="ru-RU" sz="2400" dirty="0"/>
              <a:t> </a:t>
            </a:r>
            <a:r>
              <a:rPr lang="ru-RU" sz="2400" dirty="0" err="1"/>
              <a:t>діяльності</a:t>
            </a:r>
            <a:r>
              <a:rPr lang="ru-RU" sz="2400" dirty="0"/>
              <a:t>, </a:t>
            </a:r>
            <a:r>
              <a:rPr lang="ru-RU" sz="2400" dirty="0" err="1"/>
              <a:t>несуть</a:t>
            </a:r>
            <a:r>
              <a:rPr lang="ru-RU" sz="2400" dirty="0"/>
              <a:t> </a:t>
            </a:r>
            <a:r>
              <a:rPr lang="ru-RU" sz="2400" dirty="0" err="1"/>
              <a:t>відповідальність</a:t>
            </a:r>
            <a:r>
              <a:rPr lang="ru-RU" sz="2400" dirty="0"/>
              <a:t> за </a:t>
            </a:r>
            <a:r>
              <a:rPr lang="ru-RU" sz="2400" dirty="0" err="1"/>
              <a:t>порушення</a:t>
            </a:r>
            <a:r>
              <a:rPr lang="ru-RU" sz="2400" dirty="0"/>
              <a:t> </a:t>
            </a:r>
            <a:r>
              <a:rPr lang="ru-RU" sz="2400" dirty="0" err="1"/>
              <a:t>вимог</a:t>
            </a:r>
            <a:r>
              <a:rPr lang="ru-RU" sz="2400" dirty="0"/>
              <a:t> </a:t>
            </a:r>
            <a:r>
              <a:rPr lang="ru-RU" sz="2400" dirty="0" err="1"/>
              <a:t>законодавства</a:t>
            </a:r>
            <a:r>
              <a:rPr lang="ru-RU" sz="2400" dirty="0"/>
              <a:t> у </a:t>
            </a:r>
            <a:r>
              <a:rPr lang="ru-RU" sz="2400" dirty="0" err="1"/>
              <a:t>сфері</a:t>
            </a:r>
            <a:r>
              <a:rPr lang="ru-RU" sz="2400" dirty="0"/>
              <a:t> </a:t>
            </a:r>
            <a:r>
              <a:rPr lang="ru-RU" sz="2400" dirty="0" err="1"/>
              <a:t>державної</a:t>
            </a:r>
            <a:r>
              <a:rPr lang="ru-RU" sz="2400" dirty="0"/>
              <a:t> </a:t>
            </a:r>
            <a:r>
              <a:rPr lang="ru-RU" sz="2400" dirty="0" err="1"/>
              <a:t>регуляторної</a:t>
            </a:r>
            <a:r>
              <a:rPr lang="ru-RU" sz="2400" dirty="0"/>
              <a:t> </a:t>
            </a:r>
            <a:r>
              <a:rPr lang="ru-RU" sz="2400" dirty="0" err="1"/>
              <a:t>політики</a:t>
            </a:r>
            <a:r>
              <a:rPr lang="ru-RU" sz="2400" dirty="0"/>
              <a:t> у порядку, </a:t>
            </a:r>
            <a:r>
              <a:rPr lang="ru-RU" sz="2400" dirty="0" err="1"/>
              <a:t>встановленому</a:t>
            </a:r>
            <a:r>
              <a:rPr lang="ru-RU" sz="2400" dirty="0"/>
              <a:t> законом.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000" dirty="0"/>
              <a:t>  </a:t>
            </a:r>
            <a:endParaRPr lang="ru-RU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5786" y="214290"/>
            <a:ext cx="8024856" cy="16004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b="1" dirty="0">
                <a:solidFill>
                  <a:srgbClr val="0070C0"/>
                </a:solidFill>
              </a:rPr>
              <a:t/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/>
            </a:r>
            <a:br>
              <a:rPr lang="ru-RU" b="1" dirty="0">
                <a:solidFill>
                  <a:srgbClr val="0070C0"/>
                </a:solidFill>
              </a:rPr>
            </a:br>
            <a:endParaRPr sz="3200" spc="-2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357298"/>
            <a:ext cx="850112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3600" dirty="0">
              <a:cs typeface="Times New Roman" panose="02020603050405020304" pitchFamily="18" charset="0"/>
            </a:endParaRPr>
          </a:p>
          <a:p>
            <a:pPr algn="ctr"/>
            <a:endParaRPr lang="uk-UA" sz="3600" dirty="0">
              <a:cs typeface="Times New Roman" panose="02020603050405020304" pitchFamily="18" charset="0"/>
            </a:endParaRPr>
          </a:p>
          <a:p>
            <a:pPr algn="ctr"/>
            <a:endParaRPr lang="uk-UA" sz="3600" dirty="0">
              <a:cs typeface="Times New Roman" panose="02020603050405020304" pitchFamily="18" charset="0"/>
            </a:endParaRPr>
          </a:p>
          <a:p>
            <a:pPr algn="ctr"/>
            <a:endParaRPr lang="uk-UA" sz="3200" dirty="0">
              <a:cs typeface="Times New Roman" panose="02020603050405020304" pitchFamily="18" charset="0"/>
            </a:endParaRPr>
          </a:p>
          <a:p>
            <a:pPr algn="ctr"/>
            <a:endParaRPr lang="uk-UA" sz="1600" dirty="0">
              <a:cs typeface="Times New Roman" panose="02020603050405020304" pitchFamily="18" charset="0"/>
            </a:endParaRPr>
          </a:p>
          <a:p>
            <a:pPr algn="ctr"/>
            <a:endParaRPr lang="uk-UA" sz="3600" dirty="0">
              <a:cs typeface="Times New Roman" panose="02020603050405020304" pitchFamily="18" charset="0"/>
            </a:endParaRPr>
          </a:p>
          <a:p>
            <a:pPr algn="ctr"/>
            <a:endParaRPr lang="uk-UA" sz="3600" dirty="0"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object 3"/>
          <p:cNvSpPr/>
          <p:nvPr/>
        </p:nvSpPr>
        <p:spPr>
          <a:xfrm>
            <a:off x="0" y="0"/>
            <a:ext cx="9144000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uk-UA" sz="3600" b="1" dirty="0">
                <a:solidFill>
                  <a:srgbClr val="C00000"/>
                </a:solidFill>
                <a:cs typeface="Times New Roman" panose="02020603050405020304" pitchFamily="18" charset="0"/>
              </a:rPr>
              <a:t/>
            </a:r>
            <a:br>
              <a:rPr lang="uk-UA" sz="3600" b="1" dirty="0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uk-UA" sz="3600" b="1" dirty="0">
                <a:solidFill>
                  <a:srgbClr val="C00000"/>
                </a:solidFill>
                <a:cs typeface="Times New Roman" panose="02020603050405020304" pitchFamily="18" charset="0"/>
              </a:rPr>
              <a:t>Дякую за увагу!</a:t>
            </a:r>
          </a:p>
          <a:p>
            <a:pPr algn="ctr"/>
            <a:r>
              <a:rPr lang="uk-UA" sz="3600" b="1" dirty="0">
                <a:cs typeface="Times New Roman" panose="02020603050405020304" pitchFamily="18" charset="0"/>
              </a:rPr>
              <a:t>Наші контакти:</a:t>
            </a:r>
          </a:p>
          <a:p>
            <a:pPr algn="ctr"/>
            <a:r>
              <a:rPr lang="uk-UA" sz="3600" b="1" dirty="0">
                <a:cs typeface="Times New Roman" panose="02020603050405020304" pitchFamily="18" charset="0"/>
              </a:rPr>
              <a:t>Державна регуляторна служба України</a:t>
            </a:r>
            <a:endParaRPr lang="uk-UA" sz="3600" dirty="0">
              <a:cs typeface="Times New Roman" panose="02020603050405020304" pitchFamily="18" charset="0"/>
            </a:endParaRPr>
          </a:p>
          <a:p>
            <a:pPr algn="ctr"/>
            <a:r>
              <a:rPr lang="uk-UA" sz="3600" dirty="0">
                <a:cs typeface="Times New Roman" panose="02020603050405020304" pitchFamily="18" charset="0"/>
              </a:rPr>
              <a:t>м. Київ, вул. Арсенальна 9/11, 01011</a:t>
            </a:r>
          </a:p>
          <a:p>
            <a:pPr algn="ctr"/>
            <a:r>
              <a:rPr lang="en-US" sz="3600" dirty="0">
                <a:cs typeface="Times New Roman" panose="02020603050405020304" pitchFamily="18" charset="0"/>
                <a:hlinkClick r:id="rId3"/>
              </a:rPr>
              <a:t>http://www.drs.gov.ua/</a:t>
            </a:r>
            <a:endParaRPr lang="uk-UA" sz="3600" dirty="0"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solidFill>
                  <a:srgbClr val="800000"/>
                </a:solidFill>
                <a:cs typeface="Arial"/>
                <a:hlinkClick r:id="rId4"/>
              </a:rPr>
              <a:t>I</a:t>
            </a:r>
            <a:r>
              <a:rPr lang="en-US" sz="3600" spc="-10" dirty="0">
                <a:solidFill>
                  <a:srgbClr val="800000"/>
                </a:solidFill>
                <a:cs typeface="Arial"/>
                <a:hlinkClick r:id="rId4"/>
              </a:rPr>
              <a:t>n</a:t>
            </a:r>
            <a:r>
              <a:rPr lang="en-US" sz="3600" dirty="0">
                <a:solidFill>
                  <a:srgbClr val="800000"/>
                </a:solidFill>
                <a:cs typeface="Arial"/>
                <a:hlinkClick r:id="rId4"/>
              </a:rPr>
              <a:t>f</a:t>
            </a:r>
            <a:r>
              <a:rPr lang="en-US" sz="3600" spc="-10" dirty="0">
                <a:solidFill>
                  <a:srgbClr val="800000"/>
                </a:solidFill>
                <a:cs typeface="Arial"/>
                <a:hlinkClick r:id="rId4"/>
              </a:rPr>
              <a:t>o</a:t>
            </a:r>
            <a:r>
              <a:rPr lang="en-US" sz="3600" dirty="0">
                <a:solidFill>
                  <a:srgbClr val="800000"/>
                </a:solidFill>
                <a:cs typeface="Arial"/>
                <a:hlinkClick r:id="rId4"/>
              </a:rPr>
              <a:t>rm@</a:t>
            </a:r>
            <a:r>
              <a:rPr lang="en-US" sz="3600" spc="-10" dirty="0">
                <a:solidFill>
                  <a:srgbClr val="800000"/>
                </a:solidFill>
                <a:cs typeface="Arial"/>
                <a:hlinkClick r:id="rId4"/>
              </a:rPr>
              <a:t>drs.go</a:t>
            </a:r>
            <a:r>
              <a:rPr lang="en-US" sz="3600" spc="-85" dirty="0">
                <a:solidFill>
                  <a:srgbClr val="800000"/>
                </a:solidFill>
                <a:cs typeface="Arial"/>
                <a:hlinkClick r:id="rId4"/>
              </a:rPr>
              <a:t>v</a:t>
            </a:r>
            <a:r>
              <a:rPr lang="en-US" sz="3600" dirty="0">
                <a:solidFill>
                  <a:srgbClr val="800000"/>
                </a:solidFill>
                <a:cs typeface="Arial"/>
                <a:hlinkClick r:id="rId4"/>
              </a:rPr>
              <a:t>.</a:t>
            </a:r>
            <a:r>
              <a:rPr lang="en-US" sz="3600" spc="-20" dirty="0">
                <a:solidFill>
                  <a:srgbClr val="800000"/>
                </a:solidFill>
                <a:cs typeface="Arial"/>
                <a:hlinkClick r:id="rId4"/>
              </a:rPr>
              <a:t>u</a:t>
            </a:r>
            <a:r>
              <a:rPr lang="en-US" sz="3600" dirty="0">
                <a:solidFill>
                  <a:srgbClr val="800000"/>
                </a:solidFill>
                <a:cs typeface="Arial"/>
                <a:hlinkClick r:id="rId4"/>
              </a:rPr>
              <a:t>a</a:t>
            </a:r>
            <a:endParaRPr lang="en-US" sz="3600" dirty="0">
              <a:solidFill>
                <a:srgbClr val="800000"/>
              </a:solidFill>
              <a:cs typeface="Arial"/>
            </a:endParaRPr>
          </a:p>
          <a:p>
            <a:pPr algn="ctr"/>
            <a:r>
              <a:rPr lang="uk-UA" sz="2800" dirty="0">
                <a:solidFill>
                  <a:srgbClr val="800000"/>
                </a:solidFill>
                <a:cs typeface="Arial"/>
              </a:rPr>
              <a:t>Гаряча лінія</a:t>
            </a:r>
            <a:r>
              <a:rPr lang="ru-RU" sz="2800" dirty="0">
                <a:solidFill>
                  <a:srgbClr val="800000"/>
                </a:solidFill>
                <a:cs typeface="Arial"/>
              </a:rPr>
              <a:t>239-76-26 (</a:t>
            </a:r>
            <a:r>
              <a:rPr lang="ru-RU" sz="2800" dirty="0" err="1">
                <a:solidFill>
                  <a:srgbClr val="800000"/>
                </a:solidFill>
                <a:cs typeface="Arial"/>
              </a:rPr>
              <a:t>понеділок</a:t>
            </a:r>
            <a:r>
              <a:rPr lang="ru-RU" sz="2800" dirty="0">
                <a:solidFill>
                  <a:srgbClr val="800000"/>
                </a:solidFill>
                <a:cs typeface="Arial"/>
              </a:rPr>
              <a:t>, середа з 14.00 до 16.00)</a:t>
            </a:r>
            <a:endParaRPr lang="uk-UA" sz="2800" dirty="0"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cs typeface="Times New Roman" panose="02020603050405020304" pitchFamily="18" charset="0"/>
              </a:rPr>
              <a:t>Сектор ДРС в </a:t>
            </a:r>
            <a:r>
              <a:rPr lang="ru-RU" sz="3600" b="1" dirty="0" err="1">
                <a:cs typeface="Times New Roman" panose="02020603050405020304" pitchFamily="18" charset="0"/>
              </a:rPr>
              <a:t>Івано-Франківській</a:t>
            </a:r>
            <a:r>
              <a:rPr lang="ru-RU" sz="3600" b="1" dirty="0"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cs typeface="Times New Roman" panose="02020603050405020304" pitchFamily="18" charset="0"/>
              </a:rPr>
              <a:t>області</a:t>
            </a:r>
            <a:r>
              <a:rPr lang="ru-RU" sz="3600" b="1" dirty="0">
                <a:cs typeface="Times New Roman" panose="02020603050405020304" pitchFamily="18" charset="0"/>
              </a:rPr>
              <a:t>,</a:t>
            </a:r>
            <a:br>
              <a:rPr lang="ru-RU" sz="3600" b="1" dirty="0">
                <a:cs typeface="Times New Roman" panose="02020603050405020304" pitchFamily="18" charset="0"/>
              </a:rPr>
            </a:br>
            <a:r>
              <a:rPr lang="uk-UA" sz="3600" dirty="0">
                <a:cs typeface="Times New Roman" panose="02020603050405020304" pitchFamily="18" charset="0"/>
              </a:rPr>
              <a:t>м. Івано-Франківськ, вул. М. Грушевського,31 к.14</a:t>
            </a:r>
          </a:p>
          <a:p>
            <a:pPr algn="ctr">
              <a:spcBef>
                <a:spcPts val="600"/>
              </a:spcBef>
            </a:pPr>
            <a:r>
              <a:rPr lang="uk-UA" sz="3600" dirty="0">
                <a:cs typeface="Times New Roman" panose="02020603050405020304" pitchFamily="18" charset="0"/>
              </a:rPr>
              <a:t> </a:t>
            </a:r>
            <a:r>
              <a:rPr lang="en-US" sz="3600" dirty="0">
                <a:cs typeface="Times New Roman" panose="02020603050405020304" pitchFamily="18" charset="0"/>
              </a:rPr>
              <a:t>ivanofrankivsk@drs.gov.ua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object 3"/>
          <p:cNvSpPr/>
          <p:nvPr/>
        </p:nvSpPr>
        <p:spPr>
          <a:xfrm>
            <a:off x="0" y="0"/>
            <a:ext cx="9144000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lang="uk-UA" sz="4000" b="1" dirty="0">
              <a:cs typeface="Times New Roman" panose="02020603050405020304" pitchFamily="18" charset="0"/>
            </a:endParaRPr>
          </a:p>
          <a:p>
            <a:pPr algn="ctr"/>
            <a:r>
              <a:rPr lang="uk-UA" sz="4000" b="1" dirty="0">
                <a:cs typeface="Times New Roman" panose="02020603050405020304" pitchFamily="18" charset="0"/>
              </a:rPr>
              <a:t>Наші контакти:</a:t>
            </a:r>
          </a:p>
          <a:p>
            <a:pPr algn="ctr"/>
            <a:endParaRPr lang="uk-UA" sz="4000" b="1" dirty="0"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>
                <a:cs typeface="Times New Roman" panose="02020603050405020304" pitchFamily="18" charset="0"/>
              </a:rPr>
              <a:t>Сектор ДРС</a:t>
            </a:r>
            <a:r>
              <a:rPr lang="en-US" sz="4000" b="1" dirty="0">
                <a:cs typeface="Times New Roman" panose="02020603050405020304" pitchFamily="18" charset="0"/>
              </a:rPr>
              <a:t> </a:t>
            </a:r>
            <a:r>
              <a:rPr lang="uk-UA" sz="4000" b="1" dirty="0">
                <a:cs typeface="Times New Roman" panose="02020603050405020304" pitchFamily="18" charset="0"/>
              </a:rPr>
              <a:t>в Івано-Франківській</a:t>
            </a:r>
            <a:r>
              <a:rPr lang="ru-RU" sz="4000" b="1" dirty="0"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cs typeface="Times New Roman" panose="02020603050405020304" pitchFamily="18" charset="0"/>
              </a:rPr>
              <a:t>області</a:t>
            </a:r>
            <a:endParaRPr lang="ru-RU" sz="4000" b="1" dirty="0">
              <a:cs typeface="Times New Roman" panose="02020603050405020304" pitchFamily="18" charset="0"/>
            </a:endParaRPr>
          </a:p>
          <a:p>
            <a:pPr algn="ctr"/>
            <a:r>
              <a:rPr lang="uk-UA" sz="3600" b="1" dirty="0">
                <a:cs typeface="Times New Roman" panose="02020603050405020304" pitchFamily="18" charset="0"/>
              </a:rPr>
              <a:t>Соболевський Андрій Романович</a:t>
            </a:r>
          </a:p>
          <a:p>
            <a:pPr algn="ctr"/>
            <a:r>
              <a:rPr lang="uk-UA" sz="3600" b="1" dirty="0">
                <a:cs typeface="Times New Roman" panose="02020603050405020304" pitchFamily="18" charset="0"/>
              </a:rPr>
              <a:t>завідувач Сектору</a:t>
            </a:r>
          </a:p>
          <a:p>
            <a:pPr algn="ctr"/>
            <a:r>
              <a:rPr lang="uk-UA" sz="3600" b="1" dirty="0">
                <a:cs typeface="Times New Roman" panose="02020603050405020304" pitchFamily="18" charset="0"/>
              </a:rPr>
              <a:t> 0680256177;</a:t>
            </a:r>
          </a:p>
          <a:p>
            <a:pPr algn="ctr"/>
            <a:r>
              <a:rPr lang="uk-UA" sz="3600" b="1" dirty="0">
                <a:cs typeface="Times New Roman" panose="02020603050405020304" pitchFamily="18" charset="0"/>
              </a:rPr>
              <a:t>0503176077</a:t>
            </a:r>
          </a:p>
          <a:p>
            <a:pPr algn="ctr"/>
            <a:r>
              <a:rPr lang="uk-UA" sz="3600" b="1" dirty="0" err="1">
                <a:cs typeface="Times New Roman" panose="02020603050405020304" pitchFamily="18" charset="0"/>
              </a:rPr>
              <a:t>Яцущак</a:t>
            </a:r>
            <a:r>
              <a:rPr lang="uk-UA" sz="3600" b="1" dirty="0">
                <a:cs typeface="Times New Roman" panose="02020603050405020304" pitchFamily="18" charset="0"/>
              </a:rPr>
              <a:t> Катерина Михайлівна</a:t>
            </a:r>
          </a:p>
          <a:p>
            <a:pPr algn="ctr"/>
            <a:r>
              <a:rPr lang="uk-UA" sz="3600" b="1" dirty="0">
                <a:cs typeface="Times New Roman" panose="02020603050405020304" pitchFamily="18" charset="0"/>
              </a:rPr>
              <a:t>головний спеціаліст Сектору</a:t>
            </a:r>
          </a:p>
          <a:p>
            <a:pPr algn="ctr"/>
            <a:r>
              <a:rPr lang="uk-UA" sz="3600" b="1" dirty="0">
                <a:cs typeface="Times New Roman" panose="02020603050405020304" pitchFamily="18" charset="0"/>
              </a:rPr>
              <a:t>   (0342) 758005.</a:t>
            </a:r>
          </a:p>
          <a:p>
            <a:pPr algn="ctr"/>
            <a:endParaRPr lang="en-US" sz="36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556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1"/>
          <p:cNvPicPr>
            <a:picLocks noChangeAspect="1" noChangeArrowheads="1"/>
          </p:cNvPicPr>
          <p:nvPr/>
        </p:nvPicPr>
        <p:blipFill>
          <a:blip r:embed="rId2">
            <a:lum bright="12000" contras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Прямоугольник 2"/>
          <p:cNvSpPr>
            <a:spLocks noChangeArrowheads="1"/>
          </p:cNvSpPr>
          <p:nvPr/>
        </p:nvSpPr>
        <p:spPr bwMode="auto">
          <a:xfrm>
            <a:off x="395288" y="1412875"/>
            <a:ext cx="8424862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Регуляторний акт – це: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uk-UA" alt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прийнятий уповноваженим регуляторним органом нормативно-правовий акт, який або окремі положення якого спрямовані на правове регулювання господарських відносин, а також адміністративних відносин між регуляторними органами або іншими органами державної влади та суб'єктами господарювання</a:t>
            </a:r>
          </a:p>
        </p:txBody>
      </p:sp>
    </p:spTree>
    <p:extLst>
      <p:ext uri="{BB962C8B-B14F-4D97-AF65-F5344CB8AC3E}">
        <p14:creationId xmlns:p14="http://schemas.microsoft.com/office/powerpoint/2010/main" val="3051483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1"/>
          <p:cNvPicPr>
            <a:picLocks noChangeAspect="1" noChangeArrowheads="1"/>
          </p:cNvPicPr>
          <p:nvPr/>
        </p:nvPicPr>
        <p:blipFill>
          <a:blip r:embed="rId2">
            <a:lum bright="12000" contras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323850" y="714375"/>
            <a:ext cx="8569325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uk-UA" alt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прийнятий уповноваженим регуляторним органом інший офіційний письмовий документ, який встановлює, змінює чи скасовує норми права, застосовується неодноразово та щодо невизначеного кола осіб і який або окремі положення якого спрямовані на правове регулювання господарських відносин, а також адміністративних відносин між регуляторними органами або іншими органами державної влади та суб'єктами господарювання, незалежно від того, чи вважається цей документ відповідно до закону, що регулює відносини у певній сфері, нормативно-правовим актом</a:t>
            </a:r>
          </a:p>
        </p:txBody>
      </p:sp>
    </p:spTree>
    <p:extLst>
      <p:ext uri="{BB962C8B-B14F-4D97-AF65-F5344CB8AC3E}">
        <p14:creationId xmlns:p14="http://schemas.microsoft.com/office/powerpoint/2010/main" val="1752584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ru-RU" b="1" dirty="0">
              <a:solidFill>
                <a:srgbClr val="C00000"/>
              </a:solidFill>
            </a:endParaRPr>
          </a:p>
          <a:p>
            <a:endParaRPr lang="ru-RU" b="1" dirty="0">
              <a:solidFill>
                <a:srgbClr val="C00000"/>
              </a:solidFill>
            </a:endParaRPr>
          </a:p>
          <a:p>
            <a:endParaRPr lang="ru-RU" b="1" dirty="0">
              <a:solidFill>
                <a:srgbClr val="C00000"/>
              </a:solidFill>
            </a:endParaRPr>
          </a:p>
          <a:p>
            <a:endParaRPr lang="ru-RU" b="1" dirty="0">
              <a:solidFill>
                <a:srgbClr val="C00000"/>
              </a:solidFill>
            </a:endParaRPr>
          </a:p>
          <a:p>
            <a:endParaRPr lang="ru-RU" b="1" dirty="0">
              <a:solidFill>
                <a:srgbClr val="C00000"/>
              </a:solidFill>
            </a:endParaRPr>
          </a:p>
          <a:p>
            <a:r>
              <a:rPr lang="ru-RU" sz="2000" b="1" i="1" dirty="0">
                <a:solidFill>
                  <a:srgbClr val="C00000"/>
                </a:solidFill>
              </a:rPr>
              <a:t>                                                            ст. 1 Закону </a:t>
            </a:r>
            <a:endParaRPr sz="2000" i="1" dirty="0"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292100" cy="4048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08266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/>
            </a:r>
            <a:br>
              <a:rPr lang="ru-RU" sz="3600" b="1" dirty="0">
                <a:solidFill>
                  <a:srgbClr val="C00000"/>
                </a:solidFill>
              </a:rPr>
            </a:br>
            <a:r>
              <a:rPr lang="ru-RU" sz="3600" b="1" dirty="0">
                <a:solidFill>
                  <a:srgbClr val="C00000"/>
                </a:solidFill>
              </a:rPr>
              <a:t>Державна регуляторна політика </a:t>
            </a:r>
            <a:br>
              <a:rPr lang="ru-RU" sz="3600" b="1" dirty="0">
                <a:solidFill>
                  <a:srgbClr val="C00000"/>
                </a:solidFill>
              </a:rPr>
            </a:br>
            <a:r>
              <a:rPr lang="ru-RU" sz="3600" b="1" dirty="0">
                <a:solidFill>
                  <a:srgbClr val="C00000"/>
                </a:solidFill>
              </a:rPr>
              <a:t>у сфері господарської діяльності </a:t>
            </a:r>
            <a:br>
              <a:rPr lang="ru-RU" sz="3600" b="1" dirty="0">
                <a:solidFill>
                  <a:srgbClr val="C00000"/>
                </a:solidFill>
              </a:rPr>
            </a:b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857364"/>
            <a:ext cx="878687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buFont typeface="Wingdings" pitchFamily="2" charset="2"/>
              <a:buChar char="q"/>
            </a:pPr>
            <a:r>
              <a:rPr lang="ru-RU" sz="2800" dirty="0"/>
              <a:t>Правове</a:t>
            </a:r>
            <a:r>
              <a:rPr lang="ru-RU" sz="2800" b="1" dirty="0"/>
              <a:t> </a:t>
            </a:r>
            <a:r>
              <a:rPr lang="ru-RU" sz="2800" dirty="0"/>
              <a:t>регулювання </a:t>
            </a:r>
            <a:r>
              <a:rPr lang="ru-RU" sz="2800" b="1" dirty="0"/>
              <a:t>господарських відносин</a:t>
            </a:r>
            <a:r>
              <a:rPr lang="ru-RU" sz="2800" dirty="0"/>
              <a:t>, а також </a:t>
            </a:r>
            <a:r>
              <a:rPr lang="ru-RU" sz="2800" b="1" dirty="0"/>
              <a:t>адміністративних</a:t>
            </a:r>
            <a:r>
              <a:rPr lang="ru-RU" sz="2800" dirty="0"/>
              <a:t> відносин </a:t>
            </a:r>
            <a:r>
              <a:rPr lang="ru-RU" sz="2800" b="1" dirty="0"/>
              <a:t>між регуляторними органами </a:t>
            </a:r>
            <a:r>
              <a:rPr lang="ru-RU" sz="2800" dirty="0"/>
              <a:t>або іншими органами державної влади </a:t>
            </a:r>
            <a:r>
              <a:rPr lang="ru-RU" sz="2800" b="1" dirty="0"/>
              <a:t>та суб'єктами господарювання</a:t>
            </a:r>
            <a:r>
              <a:rPr lang="ru-RU" sz="2800" dirty="0"/>
              <a:t>, </a:t>
            </a:r>
          </a:p>
          <a:p>
            <a:pPr>
              <a:spcAft>
                <a:spcPts val="1800"/>
              </a:spcAft>
              <a:buFont typeface="Wingdings" pitchFamily="2" charset="2"/>
              <a:buChar char="q"/>
            </a:pPr>
            <a:r>
              <a:rPr lang="ru-RU" sz="2800" b="1" dirty="0"/>
              <a:t>недопущення прийняття економічно недоцільних та неефективних регуляторних актів</a:t>
            </a:r>
            <a:r>
              <a:rPr lang="ru-RU" sz="2800" dirty="0"/>
              <a:t>, </a:t>
            </a:r>
          </a:p>
          <a:p>
            <a:pPr>
              <a:spcAft>
                <a:spcPts val="1800"/>
              </a:spcAft>
              <a:buFont typeface="Wingdings" pitchFamily="2" charset="2"/>
              <a:buChar char="q"/>
            </a:pPr>
            <a:r>
              <a:rPr lang="ru-RU" sz="2800" b="1" dirty="0"/>
              <a:t>зменшення втручання держави у діяльність суб'єктів господарювання та усунення перешкод для розвитку господарської діяльності.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0" y="63"/>
            <a:ext cx="292100" cy="4048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Пятиугольник 6"/>
          <p:cNvSpPr/>
          <p:nvPr/>
        </p:nvSpPr>
        <p:spPr>
          <a:xfrm>
            <a:off x="0" y="260648"/>
            <a:ext cx="2411760" cy="571500"/>
          </a:xfrm>
          <a:prstGeom prst="homePlate">
            <a:avLst>
              <a:gd name="adj" fmla="val 1108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500" b="1" dirty="0">
              <a:latin typeface="Constant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500" b="1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ДОЦІЛЬНІСТЬ</a:t>
            </a:r>
            <a:endParaRPr lang="ru-RU" sz="1500" b="1" dirty="0">
              <a:solidFill>
                <a:schemeClr val="tx2">
                  <a:lumMod val="50000"/>
                </a:schemeClr>
              </a:solidFill>
              <a:latin typeface="Constant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dirty="0"/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2339752" y="260648"/>
            <a:ext cx="6804248" cy="62297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500" b="1" dirty="0">
                <a:latin typeface="Constantia" pitchFamily="18" charset="0"/>
              </a:rPr>
              <a:t>обґрунтована     необхідність    державного регулювання господарських  відносин  з  метою  вирішення  існуючої проблеми</a:t>
            </a:r>
            <a:r>
              <a:rPr lang="ru-RU" sz="1500" b="1" dirty="0">
                <a:latin typeface="Constantia" pitchFamily="18" charset="0"/>
              </a:rPr>
              <a:t/>
            </a:r>
            <a:br>
              <a:rPr lang="ru-RU" sz="1500" b="1" dirty="0">
                <a:latin typeface="Constantia" pitchFamily="18" charset="0"/>
              </a:rPr>
            </a:br>
            <a:endParaRPr lang="ru-RU" sz="1500" dirty="0">
              <a:latin typeface="Arial" pitchFamily="34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0" y="1124744"/>
            <a:ext cx="2411760" cy="571500"/>
          </a:xfrm>
          <a:prstGeom prst="homePlate">
            <a:avLst>
              <a:gd name="adj" fmla="val 1108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500" b="1" dirty="0">
              <a:latin typeface="Constant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АДЕКВАТНІСТЬ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dirty="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339752" y="980728"/>
            <a:ext cx="6804248" cy="86409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500" b="1" dirty="0">
                <a:latin typeface="Constantia" pitchFamily="18" charset="0"/>
              </a:rPr>
              <a:t>відповідність   форм   та  рівня  державного регулювання господарських відносин потребі  у  вирішенні  існуючої проблеми   та  ринковим  вимогам  з  урахуванням  усіх  прийнятних альтернатив </a:t>
            </a:r>
            <a:r>
              <a:rPr lang="ru-RU" sz="1500" b="1" dirty="0">
                <a:latin typeface="Constantia" pitchFamily="18" charset="0"/>
              </a:rPr>
              <a:t/>
            </a:r>
            <a:br>
              <a:rPr lang="ru-RU" sz="1500" b="1" dirty="0">
                <a:latin typeface="Constantia" pitchFamily="18" charset="0"/>
              </a:rPr>
            </a:br>
            <a:r>
              <a:rPr lang="ru-RU" sz="1500" b="1" dirty="0">
                <a:latin typeface="Constantia" pitchFamily="18" charset="0"/>
              </a:rPr>
              <a:t/>
            </a:r>
            <a:br>
              <a:rPr lang="ru-RU" sz="1500" b="1" dirty="0">
                <a:latin typeface="Constantia" pitchFamily="18" charset="0"/>
              </a:rPr>
            </a:br>
            <a:endParaRPr lang="ru-RU" sz="1500" dirty="0">
              <a:latin typeface="Arial" pitchFamily="34" charset="0"/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0" y="2132856"/>
            <a:ext cx="2411760" cy="571500"/>
          </a:xfrm>
          <a:prstGeom prst="homePlate">
            <a:avLst>
              <a:gd name="adj" fmla="val 1108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500" b="1" dirty="0">
              <a:latin typeface="Constant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ЕФЕКТИВНІСТЬ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dirty="0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339752" y="1916832"/>
            <a:ext cx="6804248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500" b="1" dirty="0">
                <a:latin typeface="Constantia" pitchFamily="18" charset="0"/>
              </a:rPr>
              <a:t>забезпечення   досягнення   внаслідок дії регуляторного  акта максимально можливих позитивних результатів за рахунок   мінімально   необхідних   витрат   ресурсів суб'єктів господарювання, громадян та держави</a:t>
            </a:r>
            <a:br>
              <a:rPr lang="uk-UA" sz="1500" b="1" dirty="0">
                <a:latin typeface="Constantia" pitchFamily="18" charset="0"/>
              </a:rPr>
            </a:br>
            <a:endParaRPr lang="uk-UA" sz="1500" dirty="0">
              <a:latin typeface="Arial" pitchFamily="34" charset="0"/>
            </a:endParaRPr>
          </a:p>
        </p:txBody>
      </p:sp>
      <p:sp>
        <p:nvSpPr>
          <p:cNvPr id="16" name="Пятиугольник 15"/>
          <p:cNvSpPr/>
          <p:nvPr/>
        </p:nvSpPr>
        <p:spPr>
          <a:xfrm>
            <a:off x="0" y="3212976"/>
            <a:ext cx="2411760" cy="571500"/>
          </a:xfrm>
          <a:prstGeom prst="homePlate">
            <a:avLst>
              <a:gd name="adj" fmla="val 1108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latin typeface="Constantia" pitchFamily="18" charset="0"/>
            </a:endParaRPr>
          </a:p>
          <a:p>
            <a:pPr algn="ctr">
              <a:defRPr/>
            </a:pPr>
            <a:endParaRPr lang="ru-RU" sz="1600" b="1" dirty="0">
              <a:latin typeface="Constantia" pitchFamily="18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ПЕРЕДБАЧУВАНІСТЬ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500" b="1" dirty="0">
              <a:latin typeface="Constant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dirty="0"/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339752" y="2996952"/>
            <a:ext cx="6804248" cy="106699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500" b="1" dirty="0">
                <a:latin typeface="Constantia" pitchFamily="18" charset="0"/>
              </a:rPr>
              <a:t>послідовність  регуляторної діяльності,  відповідність її цілям державної політики,  а також планам з підготовки проектів    регуляторних актів, що дозволяє суб'єктам господарювання здійснювати планування їхньої діяльності</a:t>
            </a:r>
            <a:endParaRPr lang="uk-UA" sz="1500" dirty="0">
              <a:latin typeface="Arial" pitchFamily="34" charset="0"/>
            </a:endParaRPr>
          </a:p>
        </p:txBody>
      </p:sp>
      <p:sp>
        <p:nvSpPr>
          <p:cNvPr id="18" name="Пятиугольник 17"/>
          <p:cNvSpPr/>
          <p:nvPr/>
        </p:nvSpPr>
        <p:spPr>
          <a:xfrm>
            <a:off x="0" y="4149080"/>
            <a:ext cx="2411760" cy="571500"/>
          </a:xfrm>
          <a:prstGeom prst="homePlate">
            <a:avLst>
              <a:gd name="adj" fmla="val 1108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500" b="1" dirty="0">
              <a:latin typeface="Constant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50" b="1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ЗБАЛАНСОВАНІСТЬ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dirty="0"/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2339752" y="4149080"/>
            <a:ext cx="6804248" cy="64293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500" b="1" dirty="0">
                <a:latin typeface="Constantia" pitchFamily="18" charset="0"/>
              </a:rPr>
              <a:t>суб'єктів господарювання, громадян та держави забезпечення  у  регуляторній  діяльності балансу інтересів </a:t>
            </a:r>
            <a:r>
              <a:rPr lang="ru-RU" sz="1500" b="1" dirty="0">
                <a:latin typeface="Constantia" pitchFamily="18" charset="0"/>
              </a:rPr>
              <a:t/>
            </a:r>
            <a:br>
              <a:rPr lang="ru-RU" sz="1500" b="1" dirty="0">
                <a:latin typeface="Constantia" pitchFamily="18" charset="0"/>
              </a:rPr>
            </a:br>
            <a:r>
              <a:rPr lang="ru-RU" sz="1500" b="1" dirty="0">
                <a:latin typeface="Constantia" pitchFamily="18" charset="0"/>
              </a:rPr>
              <a:t/>
            </a:r>
            <a:br>
              <a:rPr lang="ru-RU" sz="1500" b="1" dirty="0">
                <a:latin typeface="Constantia" pitchFamily="18" charset="0"/>
              </a:rPr>
            </a:br>
            <a:endParaRPr lang="ru-RU" sz="1500" dirty="0">
              <a:latin typeface="Arial" pitchFamily="34" charset="0"/>
            </a:endParaRPr>
          </a:p>
        </p:txBody>
      </p:sp>
      <p:sp>
        <p:nvSpPr>
          <p:cNvPr id="20" name="Пятиугольник 19"/>
          <p:cNvSpPr/>
          <p:nvPr/>
        </p:nvSpPr>
        <p:spPr>
          <a:xfrm>
            <a:off x="0" y="5085184"/>
            <a:ext cx="2339752" cy="1268760"/>
          </a:xfrm>
          <a:prstGeom prst="homePlate">
            <a:avLst>
              <a:gd name="adj" fmla="val 482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500" b="1" dirty="0">
              <a:latin typeface="Constant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ПРОЗОРІСТЬ  ТА ВРАХУВАННЯ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ГРОМАДСЬКО ДУМКИ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dirty="0"/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2339752" y="4869160"/>
            <a:ext cx="6804248" cy="185281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uk-UA" sz="1500" b="1" dirty="0">
                <a:latin typeface="Constantia" pitchFamily="18" charset="0"/>
                <a:ea typeface="Times New Roman" pitchFamily="18" charset="0"/>
                <a:cs typeface="Courier New" pitchFamily="49" charset="0"/>
              </a:rPr>
              <a:t>відкритість для фізичних та юридичних осіб,  їх об'єднань дій регуляторних органів на  всіх  етапах їх регуляторної діяльності,  обов'язковий розгляд регуляторними органами ініціатив, зауважень та пропозицій, наданих у  встановленому  законом порядку фізичними та юридичними особами, їх об'єднаннями, обов'язковість і своєчасність доведення прийнятих регуляторних  актів  до  відома  фізичних  та  юридичних осіб,  їх об'єднань,  інформування громадськості про здійснення регуляторної діяльності. </a:t>
            </a:r>
            <a:endParaRPr lang="uk-UA" sz="1500" dirty="0">
              <a:latin typeface="Constantia" pitchFamily="18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1500" b="1" dirty="0">
                <a:latin typeface="Constantia" pitchFamily="18" charset="0"/>
                <a:ea typeface="Times New Roman" pitchFamily="18" charset="0"/>
                <a:cs typeface="Courier New" pitchFamily="49" charset="0"/>
              </a:rPr>
              <a:t/>
            </a:r>
            <a:br>
              <a:rPr lang="ru-RU" sz="1500" b="1" dirty="0">
                <a:latin typeface="Constantia" pitchFamily="18" charset="0"/>
                <a:ea typeface="Times New Roman" pitchFamily="18" charset="0"/>
                <a:cs typeface="Courier New" pitchFamily="49" charset="0"/>
              </a:rPr>
            </a:br>
            <a:r>
              <a:rPr lang="ru-RU" sz="1500" b="1" dirty="0">
                <a:latin typeface="Constantia" pitchFamily="18" charset="0"/>
                <a:ea typeface="Times New Roman" pitchFamily="18" charset="0"/>
                <a:cs typeface="Courier New" pitchFamily="49" charset="0"/>
              </a:rPr>
              <a:t/>
            </a:r>
            <a:br>
              <a:rPr lang="ru-RU" sz="1500" b="1" dirty="0">
                <a:latin typeface="Constantia" pitchFamily="18" charset="0"/>
                <a:ea typeface="Times New Roman" pitchFamily="18" charset="0"/>
                <a:cs typeface="Courier New" pitchFamily="49" charset="0"/>
              </a:rPr>
            </a:br>
            <a:r>
              <a:rPr lang="ru-RU" sz="1500" b="1" dirty="0">
                <a:latin typeface="Constantia" pitchFamily="18" charset="0"/>
                <a:ea typeface="Times New Roman" pitchFamily="18" charset="0"/>
                <a:cs typeface="Courier New" pitchFamily="49" charset="0"/>
              </a:rPr>
              <a:t/>
            </a:r>
            <a:br>
              <a:rPr lang="ru-RU" sz="1500" b="1" dirty="0">
                <a:latin typeface="Constantia" pitchFamily="18" charset="0"/>
                <a:ea typeface="Times New Roman" pitchFamily="18" charset="0"/>
                <a:cs typeface="Courier New" pitchFamily="49" charset="0"/>
              </a:rPr>
            </a:br>
            <a:endParaRPr lang="ru-RU" sz="1500" dirty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0" y="63"/>
            <a:ext cx="292100" cy="4048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511156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rgbClr val="FFFF00"/>
                </a:solidFill>
              </a:rPr>
              <a:t>Вплив регуляторного акту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24" name="Блок-схема: задержка 23"/>
          <p:cNvSpPr/>
          <p:nvPr/>
        </p:nvSpPr>
        <p:spPr>
          <a:xfrm rot="5400000">
            <a:off x="6194433" y="806437"/>
            <a:ext cx="1398604" cy="1785950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                      </a:t>
            </a:r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85786" y="2071678"/>
            <a:ext cx="2601915" cy="12715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rgbClr val="FFFF00"/>
                </a:solidFill>
              </a:rPr>
              <a:t>ГРОМАДЯНИ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429124" y="5143512"/>
            <a:ext cx="294163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</a:rPr>
              <a:t>ПІДПРИЄМЦІ</a:t>
            </a:r>
          </a:p>
        </p:txBody>
      </p:sp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6072198" y="1071546"/>
            <a:ext cx="1612921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  <a:latin typeface="Calibri" pitchFamily="34" charset="0"/>
              </a:rPr>
              <a:t>ОРГАНИ ВЛАДИ</a:t>
            </a:r>
          </a:p>
          <a:p>
            <a:endParaRPr lang="ru-RU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4333875" y="2714625"/>
            <a:ext cx="1793875" cy="1655763"/>
          </a:xfrm>
          <a:prstGeom prst="ellipse">
            <a:avLst/>
          </a:prstGeom>
          <a:solidFill>
            <a:srgbClr val="16F6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</a:rPr>
              <a:t>БАЛАНС ІНТЕРЕСІВ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29" name="Прямая со стрелкой 28"/>
          <p:cNvCxnSpPr>
            <a:stCxn id="25" idx="3"/>
            <a:endCxn id="28" idx="2"/>
          </p:cNvCxnSpPr>
          <p:nvPr/>
        </p:nvCxnSpPr>
        <p:spPr>
          <a:xfrm>
            <a:off x="3387701" y="2707473"/>
            <a:ext cx="946174" cy="83503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24" idx="3"/>
            <a:endCxn id="28" idx="0"/>
          </p:cNvCxnSpPr>
          <p:nvPr/>
        </p:nvCxnSpPr>
        <p:spPr>
          <a:xfrm rot="5400000">
            <a:off x="5904319" y="1725208"/>
            <a:ext cx="315911" cy="166292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26" idx="0"/>
            <a:endCxn id="28" idx="4"/>
          </p:cNvCxnSpPr>
          <p:nvPr/>
        </p:nvCxnSpPr>
        <p:spPr>
          <a:xfrm rot="16200000" flipV="1">
            <a:off x="5178816" y="4422385"/>
            <a:ext cx="773124" cy="66913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Выноска-облако 31"/>
          <p:cNvSpPr/>
          <p:nvPr/>
        </p:nvSpPr>
        <p:spPr>
          <a:xfrm>
            <a:off x="6143636" y="3286124"/>
            <a:ext cx="2720975" cy="1285879"/>
          </a:xfrm>
          <a:prstGeom prst="cloudCallout">
            <a:avLst>
              <a:gd name="adj1" fmla="val -58612"/>
              <a:gd name="adj2" fmla="val 8160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chemeClr val="tx1"/>
                </a:solidFill>
              </a:rPr>
              <a:t>ОТРИМАННЯ СТАБІЛЬНОГО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chemeClr val="tx1"/>
                </a:solidFill>
              </a:rPr>
              <a:t>ПРИБУТКУ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3" name="Выноска-облако 32"/>
          <p:cNvSpPr/>
          <p:nvPr/>
        </p:nvSpPr>
        <p:spPr>
          <a:xfrm>
            <a:off x="2720975" y="908050"/>
            <a:ext cx="2476500" cy="1143000"/>
          </a:xfrm>
          <a:prstGeom prst="cloudCallout">
            <a:avLst>
              <a:gd name="adj1" fmla="val 70228"/>
              <a:gd name="adj2" fmla="val 9593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ОТРИМАННЯ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РЕСУРСУ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РОЗВИТКУ</a:t>
            </a:r>
          </a:p>
        </p:txBody>
      </p:sp>
      <p:sp>
        <p:nvSpPr>
          <p:cNvPr id="34" name="Выноска-облако 33"/>
          <p:cNvSpPr/>
          <p:nvPr/>
        </p:nvSpPr>
        <p:spPr>
          <a:xfrm>
            <a:off x="541338" y="3929063"/>
            <a:ext cx="3173412" cy="1214437"/>
          </a:xfrm>
          <a:prstGeom prst="cloudCallout">
            <a:avLst>
              <a:gd name="adj1" fmla="val 57279"/>
              <a:gd name="adj2" fmla="val -10083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chemeClr val="tx1"/>
                </a:solidFill>
              </a:rPr>
              <a:t>ЗАДОВОЛЕННЯ СОЦІАЛЬНИХ ПОТРЕБ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905255" y="1559052"/>
            <a:ext cx="2345436" cy="1124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424432" y="1727834"/>
            <a:ext cx="1261110" cy="438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1465" marR="5080" indent="-27940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РЕ</a:t>
            </a:r>
            <a:r>
              <a:rPr sz="1400" b="1" spc="-10" dirty="0">
                <a:latin typeface="Arial"/>
                <a:cs typeface="Arial"/>
              </a:rPr>
              <a:t>Г</a:t>
            </a:r>
            <a:r>
              <a:rPr sz="1400" b="1" spc="-45" dirty="0">
                <a:latin typeface="Arial"/>
                <a:cs typeface="Arial"/>
              </a:rPr>
              <a:t>У</a:t>
            </a:r>
            <a:r>
              <a:rPr sz="1400" b="1" dirty="0">
                <a:latin typeface="Arial"/>
                <a:cs typeface="Arial"/>
              </a:rPr>
              <a:t>ЛЯ</a:t>
            </a:r>
            <a:r>
              <a:rPr sz="1400" b="1" spc="-45" dirty="0">
                <a:latin typeface="Arial"/>
                <a:cs typeface="Arial"/>
              </a:rPr>
              <a:t>Т</a:t>
            </a:r>
            <a:r>
              <a:rPr sz="1400" b="1" dirty="0">
                <a:latin typeface="Arial"/>
                <a:cs typeface="Arial"/>
              </a:rPr>
              <a:t>ОР</a:t>
            </a:r>
            <a:r>
              <a:rPr sz="1400" b="1" spc="-10" dirty="0">
                <a:latin typeface="Arial"/>
                <a:cs typeface="Arial"/>
              </a:rPr>
              <a:t>Н</a:t>
            </a:r>
            <a:r>
              <a:rPr sz="1400" b="1" dirty="0">
                <a:latin typeface="Arial"/>
                <a:cs typeface="Arial"/>
              </a:rPr>
              <a:t>І  </a:t>
            </a:r>
            <a:r>
              <a:rPr sz="1400" b="1" spc="-25" dirty="0">
                <a:latin typeface="Arial"/>
                <a:cs typeface="Arial"/>
              </a:rPr>
              <a:t>ОРГАНИ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43015" y="1559052"/>
            <a:ext cx="2350008" cy="11292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6461252" y="1725040"/>
            <a:ext cx="1068705" cy="438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Н</a:t>
            </a:r>
            <a:r>
              <a:rPr sz="1400" b="1" dirty="0">
                <a:latin typeface="Arial"/>
                <a:cs typeface="Arial"/>
              </a:rPr>
              <a:t>ЕУ</a:t>
            </a:r>
            <a:r>
              <a:rPr sz="1400" b="1" spc="-40" dirty="0">
                <a:latin typeface="Arial"/>
                <a:cs typeface="Arial"/>
              </a:rPr>
              <a:t>Р</a:t>
            </a:r>
            <a:r>
              <a:rPr sz="1400" b="1" dirty="0">
                <a:latin typeface="Arial"/>
                <a:cs typeface="Arial"/>
              </a:rPr>
              <a:t>Я</a:t>
            </a:r>
            <a:r>
              <a:rPr sz="1400" b="1" spc="-10" dirty="0">
                <a:latin typeface="Arial"/>
                <a:cs typeface="Arial"/>
              </a:rPr>
              <a:t>Д</a:t>
            </a:r>
            <a:r>
              <a:rPr sz="1400" b="1" spc="5" dirty="0">
                <a:latin typeface="Arial"/>
                <a:cs typeface="Arial"/>
              </a:rPr>
              <a:t>О</a:t>
            </a:r>
            <a:r>
              <a:rPr sz="1400" b="1" spc="-10" dirty="0">
                <a:latin typeface="Arial"/>
                <a:cs typeface="Arial"/>
              </a:rPr>
              <a:t>В</a:t>
            </a:r>
            <a:r>
              <a:rPr sz="1400" b="1" dirty="0">
                <a:latin typeface="Arial"/>
                <a:cs typeface="Arial"/>
              </a:rPr>
              <a:t>І</a:t>
            </a:r>
            <a:endParaRPr sz="1400" dirty="0">
              <a:latin typeface="Arial"/>
              <a:cs typeface="Arial"/>
            </a:endParaRPr>
          </a:p>
          <a:p>
            <a:pPr marL="64135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ІНСТИТУЦІЇ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497579" y="1559052"/>
            <a:ext cx="2112264" cy="11292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3724783" y="1622933"/>
            <a:ext cx="1706880" cy="651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46355" algn="ctr">
              <a:lnSpc>
                <a:spcPct val="100000"/>
              </a:lnSpc>
            </a:pPr>
            <a:r>
              <a:rPr sz="1400" b="1" spc="-5" dirty="0">
                <a:latin typeface="Arial"/>
                <a:cs typeface="Arial"/>
              </a:rPr>
              <a:t>СПЕЦІАЛЬНО  </a:t>
            </a:r>
            <a:r>
              <a:rPr sz="1400" b="1" dirty="0">
                <a:latin typeface="Arial"/>
                <a:cs typeface="Arial"/>
              </a:rPr>
              <a:t>УПО</a:t>
            </a:r>
            <a:r>
              <a:rPr sz="1400" b="1" spc="-5" dirty="0">
                <a:latin typeface="Arial"/>
                <a:cs typeface="Arial"/>
              </a:rPr>
              <a:t>В</a:t>
            </a:r>
            <a:r>
              <a:rPr sz="1400" b="1" spc="-10" dirty="0">
                <a:latin typeface="Arial"/>
                <a:cs typeface="Arial"/>
              </a:rPr>
              <a:t>Н</a:t>
            </a:r>
            <a:r>
              <a:rPr sz="1400" b="1" dirty="0">
                <a:latin typeface="Arial"/>
                <a:cs typeface="Arial"/>
              </a:rPr>
              <a:t>О</a:t>
            </a:r>
            <a:r>
              <a:rPr sz="1400" b="1" spc="-70" dirty="0">
                <a:latin typeface="Arial"/>
                <a:cs typeface="Arial"/>
              </a:rPr>
              <a:t>В</a:t>
            </a:r>
            <a:r>
              <a:rPr sz="1400" b="1" spc="-30" dirty="0">
                <a:latin typeface="Arial"/>
                <a:cs typeface="Arial"/>
              </a:rPr>
              <a:t>А</a:t>
            </a:r>
            <a:r>
              <a:rPr sz="1400" b="1" spc="-25" dirty="0">
                <a:latin typeface="Arial"/>
                <a:cs typeface="Arial"/>
              </a:rPr>
              <a:t>Ж</a:t>
            </a:r>
            <a:r>
              <a:rPr sz="1400" b="1" dirty="0">
                <a:latin typeface="Arial"/>
                <a:cs typeface="Arial"/>
              </a:rPr>
              <a:t>ЕНИЙ  </a:t>
            </a:r>
            <a:r>
              <a:rPr sz="1400" b="1" spc="-25" dirty="0">
                <a:latin typeface="Arial"/>
                <a:cs typeface="Arial"/>
              </a:rPr>
              <a:t>ОРГАН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63"/>
            <a:ext cx="292100" cy="4048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2072767" y="5767120"/>
            <a:ext cx="513524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20" dirty="0">
                <a:latin typeface="Arial"/>
                <a:cs typeface="Arial"/>
              </a:rPr>
              <a:t>Р</a:t>
            </a:r>
            <a:r>
              <a:rPr sz="2400" b="1" spc="-20" dirty="0">
                <a:latin typeface="Arial"/>
                <a:cs typeface="Arial"/>
              </a:rPr>
              <a:t>азом </a:t>
            </a:r>
            <a:r>
              <a:rPr sz="2400" b="1" dirty="0">
                <a:latin typeface="Arial"/>
                <a:cs typeface="Arial"/>
              </a:rPr>
              <a:t>– якісний </a:t>
            </a:r>
            <a:r>
              <a:rPr sz="2400" b="1" spc="-10" dirty="0">
                <a:latin typeface="Arial"/>
                <a:cs typeface="Arial"/>
              </a:rPr>
              <a:t>регуляторний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акт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1175003"/>
            <a:ext cx="9125712" cy="51526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988820" y="6094476"/>
            <a:ext cx="5303520" cy="2880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1837944" y="553212"/>
            <a:ext cx="5207508" cy="6355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339752" y="692696"/>
            <a:ext cx="4409535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spc="-5" dirty="0">
                <a:latin typeface="+mn-lt"/>
                <a:cs typeface="Arial" pitchFamily="34" charset="0"/>
              </a:rPr>
              <a:t>Учасники </a:t>
            </a:r>
            <a:r>
              <a:rPr sz="2200" b="1" spc="-10" dirty="0">
                <a:latin typeface="+mn-lt"/>
                <a:cs typeface="Arial" pitchFamily="34" charset="0"/>
              </a:rPr>
              <a:t>регуляторного</a:t>
            </a:r>
            <a:r>
              <a:rPr sz="2200" b="1" spc="35" dirty="0">
                <a:latin typeface="+mn-lt"/>
                <a:cs typeface="Arial" pitchFamily="34" charset="0"/>
              </a:rPr>
              <a:t> </a:t>
            </a:r>
            <a:r>
              <a:rPr sz="2200" b="1" spc="-5" dirty="0">
                <a:latin typeface="+mn-lt"/>
                <a:cs typeface="Arial" pitchFamily="34" charset="0"/>
              </a:rPr>
              <a:t>процесу</a:t>
            </a:r>
          </a:p>
        </p:txBody>
      </p:sp>
      <p:sp>
        <p:nvSpPr>
          <p:cNvPr id="16" name="object 16"/>
          <p:cNvSpPr/>
          <p:nvPr/>
        </p:nvSpPr>
        <p:spPr>
          <a:xfrm>
            <a:off x="850391" y="2633472"/>
            <a:ext cx="2450592" cy="30312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1043608" y="2708920"/>
            <a:ext cx="2160240" cy="23493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ru-RU" b="1" u="sng" dirty="0"/>
          </a:p>
          <a:p>
            <a:pPr algn="ctr"/>
            <a:endParaRPr lang="ru-RU" b="1" u="sng" dirty="0"/>
          </a:p>
          <a:p>
            <a:pPr algn="ctr"/>
            <a:r>
              <a:rPr lang="ru-RU" b="1" u="sng" dirty="0" err="1"/>
              <a:t>Органи</a:t>
            </a:r>
            <a:r>
              <a:rPr lang="ru-RU" b="1" u="sng" dirty="0"/>
              <a:t> </a:t>
            </a:r>
            <a:r>
              <a:rPr lang="ru-RU" b="1" u="sng" dirty="0" err="1"/>
              <a:t>виконавчої</a:t>
            </a:r>
            <a:r>
              <a:rPr lang="ru-RU" b="1" u="sng" dirty="0"/>
              <a:t> </a:t>
            </a:r>
            <a:r>
              <a:rPr lang="ru-RU" b="1" u="sng" dirty="0" err="1"/>
              <a:t>влади</a:t>
            </a:r>
            <a:r>
              <a:rPr lang="ru-RU" b="1" u="sng" dirty="0"/>
              <a:t>,</a:t>
            </a:r>
          </a:p>
          <a:p>
            <a:pPr algn="ctr"/>
            <a:r>
              <a:rPr lang="ru-RU" b="1" u="sng" dirty="0" err="1"/>
              <a:t>Органи</a:t>
            </a:r>
            <a:r>
              <a:rPr lang="ru-RU" b="1" u="sng" dirty="0"/>
              <a:t> місцевого самоврядування</a:t>
            </a:r>
          </a:p>
          <a:p>
            <a:pPr marL="635" algn="ctr">
              <a:lnSpc>
                <a:spcPct val="100000"/>
              </a:lnSpc>
              <a:spcBef>
                <a:spcPts val="960"/>
              </a:spcBef>
            </a:pPr>
            <a:endParaRPr lang="uk-UA" sz="1400" spc="-5" dirty="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960"/>
              </a:spcBef>
            </a:pPr>
            <a:endParaRPr sz="1400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328415" y="2642616"/>
            <a:ext cx="2446019" cy="30312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 txBox="1"/>
          <p:nvPr/>
        </p:nvSpPr>
        <p:spPr>
          <a:xfrm>
            <a:off x="3563888" y="3068960"/>
            <a:ext cx="2016224" cy="21236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63500" algn="ctr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Державна  р</a:t>
            </a:r>
            <a:r>
              <a:rPr sz="1800" b="1" spc="-15" dirty="0">
                <a:latin typeface="Arial"/>
                <a:cs typeface="Arial"/>
              </a:rPr>
              <a:t>е</a:t>
            </a:r>
            <a:r>
              <a:rPr sz="1800" b="1" dirty="0">
                <a:latin typeface="Arial"/>
                <a:cs typeface="Arial"/>
              </a:rPr>
              <a:t>г</a:t>
            </a:r>
            <a:r>
              <a:rPr sz="1800" b="1" spc="-60" dirty="0">
                <a:latin typeface="Arial"/>
                <a:cs typeface="Arial"/>
              </a:rPr>
              <a:t>у</a:t>
            </a:r>
            <a:r>
              <a:rPr sz="1800" b="1" dirty="0">
                <a:latin typeface="Arial"/>
                <a:cs typeface="Arial"/>
              </a:rPr>
              <a:t>ля</a:t>
            </a:r>
            <a:r>
              <a:rPr sz="1800" b="1" spc="-25" dirty="0">
                <a:latin typeface="Arial"/>
                <a:cs typeface="Arial"/>
              </a:rPr>
              <a:t>т</a:t>
            </a:r>
            <a:r>
              <a:rPr sz="1800" b="1" spc="-5" dirty="0">
                <a:latin typeface="Arial"/>
                <a:cs typeface="Arial"/>
              </a:rPr>
              <a:t>о</a:t>
            </a:r>
            <a:r>
              <a:rPr sz="1800" b="1" spc="-15" dirty="0">
                <a:latin typeface="Arial"/>
                <a:cs typeface="Arial"/>
              </a:rPr>
              <a:t>р</a:t>
            </a:r>
            <a:r>
              <a:rPr sz="1800" b="1" spc="-5" dirty="0">
                <a:latin typeface="Arial"/>
                <a:cs typeface="Arial"/>
              </a:rPr>
              <a:t>на  служба  </a:t>
            </a:r>
            <a:r>
              <a:rPr sz="1800" b="1" spc="-20" dirty="0">
                <a:latin typeface="Arial"/>
                <a:cs typeface="Arial"/>
              </a:rPr>
              <a:t>України</a:t>
            </a:r>
            <a:endParaRPr lang="uk-UA" sz="1800" b="1" spc="-20" dirty="0">
              <a:latin typeface="Arial"/>
              <a:cs typeface="Arial"/>
            </a:endParaRPr>
          </a:p>
          <a:p>
            <a:pPr marL="12065" marR="5080" indent="63500" algn="ctr">
              <a:lnSpc>
                <a:spcPct val="100000"/>
              </a:lnSpc>
            </a:pPr>
            <a:endParaRPr lang="uk-UA" sz="1200" b="1" spc="-20" dirty="0">
              <a:latin typeface="Arial"/>
              <a:cs typeface="Arial"/>
            </a:endParaRPr>
          </a:p>
          <a:p>
            <a:pPr marL="12065" marR="5080" indent="63500" algn="ctr">
              <a:lnSpc>
                <a:spcPct val="100000"/>
              </a:lnSpc>
            </a:pPr>
            <a:r>
              <a:rPr lang="ru-RU" b="1" spc="-20" dirty="0">
                <a:latin typeface="Arial"/>
                <a:cs typeface="Arial"/>
              </a:rPr>
              <a:t>Сектор ДРС в </a:t>
            </a:r>
            <a:r>
              <a:rPr lang="ru-RU" b="1" spc="-20" dirty="0" err="1">
                <a:latin typeface="Arial"/>
                <a:cs typeface="Arial"/>
              </a:rPr>
              <a:t>Івано-Франківській</a:t>
            </a:r>
            <a:r>
              <a:rPr lang="ru-RU" b="1" spc="-20" dirty="0">
                <a:latin typeface="Arial"/>
                <a:cs typeface="Arial"/>
              </a:rPr>
              <a:t> </a:t>
            </a:r>
            <a:r>
              <a:rPr lang="ru-RU" b="1" spc="-20">
                <a:latin typeface="Arial"/>
                <a:cs typeface="Arial"/>
              </a:rPr>
              <a:t>області</a:t>
            </a:r>
            <a:endParaRPr lang="ru-RU" b="1" spc="-20" dirty="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792723" y="2628900"/>
            <a:ext cx="2446020" cy="303580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 txBox="1"/>
          <p:nvPr/>
        </p:nvSpPr>
        <p:spPr>
          <a:xfrm>
            <a:off x="6300192" y="2939669"/>
            <a:ext cx="1584176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25755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Суб’єкти  </a:t>
            </a:r>
            <a:r>
              <a:rPr sz="1400" b="1" spc="-35" dirty="0">
                <a:latin typeface="Arial"/>
                <a:cs typeface="Arial"/>
              </a:rPr>
              <a:t>г</a:t>
            </a:r>
            <a:r>
              <a:rPr sz="1400" b="1" dirty="0">
                <a:latin typeface="Arial"/>
                <a:cs typeface="Arial"/>
              </a:rPr>
              <a:t>ос</a:t>
            </a:r>
            <a:r>
              <a:rPr sz="1400" b="1" spc="-10" dirty="0">
                <a:latin typeface="Arial"/>
                <a:cs typeface="Arial"/>
              </a:rPr>
              <a:t>п</a:t>
            </a:r>
            <a:r>
              <a:rPr sz="1400" b="1" spc="-40" dirty="0">
                <a:latin typeface="Arial"/>
                <a:cs typeface="Arial"/>
              </a:rPr>
              <a:t>о</a:t>
            </a:r>
            <a:r>
              <a:rPr sz="1400" b="1" dirty="0">
                <a:latin typeface="Arial"/>
                <a:cs typeface="Arial"/>
              </a:rPr>
              <a:t>дарю</a:t>
            </a:r>
            <a:r>
              <a:rPr sz="1400" b="1" spc="-15" dirty="0">
                <a:latin typeface="Arial"/>
                <a:cs typeface="Arial"/>
              </a:rPr>
              <a:t>в</a:t>
            </a:r>
            <a:r>
              <a:rPr sz="1400" b="1" dirty="0">
                <a:latin typeface="Arial"/>
                <a:cs typeface="Arial"/>
              </a:rPr>
              <a:t>ання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148578" y="3488308"/>
            <a:ext cx="1743710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Об’єднання</a:t>
            </a:r>
            <a:r>
              <a:rPr sz="1400" b="1" spc="-114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суб’єктів  </a:t>
            </a:r>
            <a:r>
              <a:rPr sz="1400" b="1" spc="-5" dirty="0">
                <a:latin typeface="Arial"/>
                <a:cs typeface="Arial"/>
              </a:rPr>
              <a:t>господарювання</a:t>
            </a:r>
            <a:endParaRPr sz="1400" b="1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960"/>
              </a:spcBef>
            </a:pPr>
            <a:r>
              <a:rPr sz="1400" spc="-5" dirty="0">
                <a:latin typeface="Arial"/>
                <a:cs typeface="Arial"/>
              </a:rPr>
              <a:t>Наукові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установи</a:t>
            </a:r>
            <a:endParaRPr sz="1400" dirty="0">
              <a:latin typeface="Arial"/>
              <a:cs typeface="Arial"/>
            </a:endParaRPr>
          </a:p>
          <a:p>
            <a:pPr marL="553720" marR="180340" indent="-364490">
              <a:lnSpc>
                <a:spcPct val="100000"/>
              </a:lnSpc>
              <a:spcBef>
                <a:spcPts val="960"/>
              </a:spcBef>
            </a:pPr>
            <a:r>
              <a:rPr sz="1400" dirty="0">
                <a:latin typeface="Arial"/>
                <a:cs typeface="Arial"/>
              </a:rPr>
              <a:t>Кон</a:t>
            </a:r>
            <a:r>
              <a:rPr sz="1400" spc="5" dirty="0">
                <a:latin typeface="Arial"/>
                <a:cs typeface="Arial"/>
              </a:rPr>
              <a:t>с</a:t>
            </a:r>
            <a:r>
              <a:rPr sz="1400" spc="-55" dirty="0">
                <a:latin typeface="Arial"/>
                <a:cs typeface="Arial"/>
              </a:rPr>
              <a:t>у</a:t>
            </a:r>
            <a:r>
              <a:rPr sz="1400" dirty="0">
                <a:latin typeface="Arial"/>
                <a:cs typeface="Arial"/>
              </a:rPr>
              <a:t>л</a:t>
            </a:r>
            <a:r>
              <a:rPr sz="1400" spc="-110" dirty="0">
                <a:latin typeface="Arial"/>
                <a:cs typeface="Arial"/>
              </a:rPr>
              <a:t>ь</a:t>
            </a:r>
            <a:r>
              <a:rPr sz="1400" spc="-10" dirty="0">
                <a:latin typeface="Arial"/>
                <a:cs typeface="Arial"/>
              </a:rPr>
              <a:t>т</a:t>
            </a:r>
            <a:r>
              <a:rPr sz="1400" spc="-40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т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вно-  дорадчі  </a:t>
            </a:r>
            <a:r>
              <a:rPr sz="1400" spc="-5" dirty="0">
                <a:latin typeface="Arial"/>
                <a:cs typeface="Arial"/>
              </a:rPr>
              <a:t>органи</a:t>
            </a:r>
            <a:endParaRPr sz="1400" dirty="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  <a:spcBef>
                <a:spcPts val="960"/>
              </a:spcBef>
            </a:pPr>
            <a:r>
              <a:rPr sz="1400" spc="-10" dirty="0">
                <a:latin typeface="Arial"/>
                <a:cs typeface="Arial"/>
              </a:rPr>
              <a:t>Громадяни</a:t>
            </a:r>
            <a:endParaRPr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4821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7413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lvl="0">
              <a:lnSpc>
                <a:spcPct val="120000"/>
              </a:lnSpc>
            </a:pPr>
            <a:endParaRPr lang="uk-UA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</a:pPr>
            <a:endParaRPr lang="uk-UA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</a:pPr>
            <a:endParaRPr lang="uk-UA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</a:pPr>
            <a:endParaRPr lang="uk-UA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363" lvl="0" indent="-360363">
              <a:lnSpc>
                <a:spcPct val="120000"/>
              </a:lnSpc>
            </a:pPr>
            <a:r>
              <a:rPr lang="uk-UA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360363" lvl="0" indent="-360363">
              <a:lnSpc>
                <a:spcPct val="120000"/>
              </a:lnSpc>
            </a:pP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6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1.</a:t>
            </a:r>
            <a:r>
              <a:rPr lang="uk-UA" sz="2600" b="1" i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uk-UA" sz="26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Планування. </a:t>
            </a:r>
            <a:endParaRPr lang="ru-RU" sz="2600" dirty="0">
              <a:solidFill>
                <a:schemeClr val="tx2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marL="360363" lvl="0" indent="-360363">
              <a:lnSpc>
                <a:spcPct val="120000"/>
              </a:lnSpc>
            </a:pPr>
            <a:r>
              <a:rPr lang="uk-UA" sz="26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  </a:t>
            </a:r>
            <a:r>
              <a:rPr lang="en-US" sz="26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2.</a:t>
            </a:r>
            <a:r>
              <a:rPr lang="uk-UA" sz="26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Підготовка проекту РА 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та</a:t>
            </a:r>
            <a:r>
              <a:rPr lang="uk-UA" sz="26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АРВ. </a:t>
            </a:r>
            <a:endParaRPr lang="ru-RU" sz="2600" dirty="0">
              <a:solidFill>
                <a:schemeClr val="tx2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marL="360363" lvl="0" indent="-360363">
              <a:lnSpc>
                <a:spcPct val="120000"/>
              </a:lnSpc>
            </a:pPr>
            <a:r>
              <a:rPr lang="uk-UA" sz="26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  </a:t>
            </a:r>
            <a:r>
              <a:rPr lang="en-US" sz="26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3.</a:t>
            </a:r>
            <a:r>
              <a:rPr lang="uk-UA" sz="26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Оприлюднення з метою отримання зауважень і пропозицій.    </a:t>
            </a:r>
            <a:endParaRPr lang="ru-RU" sz="2600" dirty="0">
              <a:solidFill>
                <a:schemeClr val="tx2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marL="360363" lvl="0" indent="-360363">
              <a:lnSpc>
                <a:spcPct val="120000"/>
              </a:lnSpc>
            </a:pPr>
            <a:r>
              <a:rPr lang="uk-UA" sz="26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  </a:t>
            </a:r>
            <a:r>
              <a:rPr lang="en-US" sz="26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4. </a:t>
            </a:r>
            <a:r>
              <a:rPr lang="uk-UA" sz="26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Опрацювання зауважень і пропозицій.   </a:t>
            </a:r>
            <a:endParaRPr lang="ru-RU" sz="2600" dirty="0">
              <a:solidFill>
                <a:schemeClr val="tx2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marL="360363" lvl="0" indent="-360363">
              <a:lnSpc>
                <a:spcPct val="120000"/>
              </a:lnSpc>
            </a:pPr>
            <a:r>
              <a:rPr lang="uk-UA" sz="26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  </a:t>
            </a:r>
            <a:r>
              <a:rPr lang="en-US" sz="26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5. </a:t>
            </a:r>
            <a:r>
              <a:rPr lang="uk-UA" sz="26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Подання</a:t>
            </a:r>
            <a:r>
              <a:rPr lang="en-US" sz="26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uk-UA" sz="26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до уповноваженого органу.  </a:t>
            </a:r>
            <a:endParaRPr lang="ru-RU" sz="2600" dirty="0">
              <a:solidFill>
                <a:schemeClr val="tx2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marL="360363" lvl="0" indent="-360363">
              <a:lnSpc>
                <a:spcPct val="120000"/>
              </a:lnSpc>
            </a:pPr>
            <a:r>
              <a:rPr lang="uk-UA" sz="26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  </a:t>
            </a:r>
            <a:r>
              <a:rPr lang="en-US" sz="26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6. </a:t>
            </a:r>
            <a:r>
              <a:rPr lang="uk-UA" sz="26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Прийняття регуляторного акта. </a:t>
            </a:r>
            <a:endParaRPr lang="ru-RU" sz="2600" dirty="0">
              <a:solidFill>
                <a:schemeClr val="tx2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marL="360363" indent="-360363">
              <a:lnSpc>
                <a:spcPct val="120000"/>
              </a:lnSpc>
            </a:pPr>
            <a:r>
              <a:rPr lang="uk-UA" sz="26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  7. Офіційне оприлюднення регуляторного акта. </a:t>
            </a:r>
            <a:endParaRPr lang="ru-RU" sz="2600" dirty="0">
              <a:solidFill>
                <a:schemeClr val="tx2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marL="360363" indent="-360363">
              <a:lnSpc>
                <a:spcPct val="120000"/>
              </a:lnSpc>
            </a:pPr>
            <a:r>
              <a:rPr lang="uk-UA" sz="26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  8. Відстеження результативності РА.</a:t>
            </a:r>
            <a:endParaRPr lang="ru-RU" sz="2600" dirty="0">
              <a:solidFill>
                <a:schemeClr val="tx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979712" y="6569964"/>
            <a:ext cx="5303520" cy="2880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72816"/>
          </a:xfrm>
        </p:spPr>
        <p:txBody>
          <a:bodyPr>
            <a:normAutofit/>
          </a:bodyPr>
          <a:lstStyle/>
          <a:p>
            <a:r>
              <a:rPr lang="uk-UA" sz="3300" b="1" dirty="0">
                <a:solidFill>
                  <a:schemeClr val="tx2">
                    <a:lumMod val="50000"/>
                  </a:schemeClr>
                </a:solidFill>
              </a:rPr>
              <a:t>Основні етапи регуляторної діяльності органів виконавчої влади</a:t>
            </a: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1513</TotalTime>
  <Words>1036</Words>
  <Application>Microsoft Office PowerPoint</Application>
  <PresentationFormat>Екран (4:3)</PresentationFormat>
  <Paragraphs>291</Paragraphs>
  <Slides>23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23</vt:i4>
      </vt:variant>
    </vt:vector>
  </HeadingPairs>
  <TitlesOfParts>
    <vt:vector size="30" baseType="lpstr">
      <vt:lpstr>Arial</vt:lpstr>
      <vt:lpstr>Calibri</vt:lpstr>
      <vt:lpstr>Constantia</vt:lpstr>
      <vt:lpstr>Courier New</vt:lpstr>
      <vt:lpstr>Times New Roman</vt:lpstr>
      <vt:lpstr>Wingdings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 Державна регуляторна політика  у сфері господарської діяльності  </vt:lpstr>
      <vt:lpstr>Презентація PowerPoint</vt:lpstr>
      <vt:lpstr>Вплив регуляторного акту</vt:lpstr>
      <vt:lpstr>Учасники регуляторного процесу</vt:lpstr>
      <vt:lpstr>Основні етапи регуляторної діяльності органів виконавчої влади </vt:lpstr>
      <vt:lpstr>1. Планування</vt:lpstr>
      <vt:lpstr>ПЛАН  діяльності з підготовки проектів регуляторних актів _____________________  адміністрації на 2022 рік</vt:lpstr>
      <vt:lpstr> 2. Підготовка проекту РА та АРВ стаття 4 та 8 Закону </vt:lpstr>
      <vt:lpstr>Презентація PowerPoint</vt:lpstr>
      <vt:lpstr>3. Процедури обов'язкового оприлюднення документів Обов’язковому оприлюдненню, відповідно до Закону підлягають: </vt:lpstr>
      <vt:lpstr>4. Опрацювання зауважень та пропозицій</vt:lpstr>
      <vt:lpstr>  Державна регуляторна служба України ( ДРС) –  уповноважений орган з питань державної регуляторної політики</vt:lpstr>
      <vt:lpstr>Презентація PowerPoint</vt:lpstr>
      <vt:lpstr>7. Офіційне оприлюднення регуляторного акта</vt:lpstr>
      <vt:lpstr>8. Відстеження результативності регуляторного акта</vt:lpstr>
      <vt:lpstr>ВІДПОВІДАЛЬНІСТЬ ЗА ПОРУШЕННЯ ПОРЯДКУ РЕГУЛЯТОРНОЇ ДІЯЛЬНОСТІ   Стаття 41. Відповідальність за порушення вимог законодавства у сфері державної регуляторної політики    Керівники регуляторних органів, посадові особи регуляторних органів, а також керівники структурних підрозділів регуляторних органів чи посадові особи регуляторних органів, на які покладено реалізацію окремих повноважень щодо здійснення регуляторної діяльності, несуть відповідальність за порушення вимог законодавства у сфері державної регуляторної політики у порядку, встановленому законом.    </vt:lpstr>
      <vt:lpstr>  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Zzz</dc:creator>
  <cp:lastModifiedBy>Остяк Олена Іванівна</cp:lastModifiedBy>
  <cp:revision>134</cp:revision>
  <cp:lastPrinted>2017-10-29T21:43:20Z</cp:lastPrinted>
  <dcterms:created xsi:type="dcterms:W3CDTF">2017-10-03T09:27:12Z</dcterms:created>
  <dcterms:modified xsi:type="dcterms:W3CDTF">2021-04-14T06:24:15Z</dcterms:modified>
</cp:coreProperties>
</file>